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9"/>
  </p:notesMasterIdLst>
  <p:sldIdLst>
    <p:sldId id="256" r:id="rId5"/>
    <p:sldId id="310" r:id="rId6"/>
    <p:sldId id="289" r:id="rId7"/>
    <p:sldId id="291" r:id="rId8"/>
    <p:sldId id="292" r:id="rId9"/>
    <p:sldId id="301" r:id="rId10"/>
    <p:sldId id="305" r:id="rId11"/>
    <p:sldId id="308" r:id="rId12"/>
    <p:sldId id="313" r:id="rId13"/>
    <p:sldId id="306" r:id="rId14"/>
    <p:sldId id="307" r:id="rId15"/>
    <p:sldId id="309" r:id="rId16"/>
    <p:sldId id="312" r:id="rId17"/>
    <p:sldId id="311" r:id="rId18"/>
    <p:sldId id="314" r:id="rId19"/>
    <p:sldId id="290" r:id="rId20"/>
    <p:sldId id="293" r:id="rId21"/>
    <p:sldId id="294" r:id="rId22"/>
    <p:sldId id="296" r:id="rId23"/>
    <p:sldId id="297" r:id="rId24"/>
    <p:sldId id="298" r:id="rId25"/>
    <p:sldId id="300" r:id="rId26"/>
    <p:sldId id="302" r:id="rId27"/>
    <p:sldId id="303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Wingdings 2" panose="05020102010507070707" pitchFamily="18" charset="2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서울남산체 B" panose="02020503020101020101" pitchFamily="18" charset="-127"/>
      <p:regular r:id="rId38"/>
    </p:embeddedFont>
    <p:embeddedFont>
      <p:font typeface="서울남산체 EB" panose="02020503020101020101" pitchFamily="18" charset="-127"/>
      <p:regular r:id="rId39"/>
    </p:embeddedFont>
    <p:embeddedFont>
      <p:font typeface="현대하모니 L" panose="02020603020101020101" pitchFamily="18" charset="-127"/>
      <p:regular r:id="rId40"/>
    </p:embeddedFont>
    <p:embeddedFont>
      <p:font typeface="현대하모니 M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 autoAdjust="0"/>
    <p:restoredTop sz="72941" autoAdjust="0"/>
  </p:normalViewPr>
  <p:slideViewPr>
    <p:cSldViewPr snapToGrid="0">
      <p:cViewPr varScale="1">
        <p:scale>
          <a:sx n="62" d="100"/>
          <a:sy n="62" d="100"/>
        </p:scale>
        <p:origin x="15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62DDE-6014-4227-BC9D-7FA692EA40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5A89E-193C-41AB-80FB-FB1BD32488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71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 err="1"/>
              <a:t>cnc</a:t>
            </a:r>
            <a:r>
              <a:rPr lang="en-US" altLang="ko-KR" dirty="0"/>
              <a:t> milling </a:t>
            </a:r>
            <a:r>
              <a:rPr lang="en-US" altLang="ko-KR" dirty="0" err="1"/>
              <a:t>rul</a:t>
            </a:r>
            <a:r>
              <a:rPr lang="ko-KR" altLang="en-US" dirty="0"/>
              <a:t>을 맡은 </a:t>
            </a:r>
            <a:r>
              <a:rPr lang="en-US" altLang="ko-KR" dirty="0"/>
              <a:t>18</a:t>
            </a:r>
            <a:r>
              <a:rPr lang="ko-KR" altLang="en-US" dirty="0"/>
              <a:t>학번 </a:t>
            </a:r>
            <a:r>
              <a:rPr lang="ko-KR" altLang="en-US" dirty="0" err="1"/>
              <a:t>황승언입니다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3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선정한 상위의 </a:t>
            </a:r>
            <a:r>
              <a:rPr lang="en-US" altLang="ko-KR" dirty="0"/>
              <a:t>feature</a:t>
            </a:r>
            <a:r>
              <a:rPr lang="ko-KR" altLang="en-US" dirty="0"/>
              <a:t>들을 활용하여 </a:t>
            </a:r>
            <a:r>
              <a:rPr lang="en-US" altLang="ko-KR" dirty="0"/>
              <a:t>PCA</a:t>
            </a:r>
            <a:r>
              <a:rPr lang="ko-KR" altLang="en-US" dirty="0"/>
              <a:t> 기법을 통해 차원을 축소를 진행하였고 두 개의 </a:t>
            </a:r>
            <a:r>
              <a:rPr lang="en-US" altLang="ko-KR" dirty="0"/>
              <a:t>PCA</a:t>
            </a:r>
            <a:r>
              <a:rPr lang="ko-KR" altLang="en-US" dirty="0"/>
              <a:t>를 추출했습니다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이들 중 마모 특성을 더 잘 나타내는 것은 </a:t>
            </a:r>
            <a:r>
              <a:rPr lang="en-US" altLang="ko-KR" dirty="0"/>
              <a:t>PCA1</a:t>
            </a:r>
            <a:r>
              <a:rPr lang="ko-KR" altLang="en-US" dirty="0"/>
              <a:t>를 선정했고</a:t>
            </a:r>
            <a:r>
              <a:rPr lang="en-US" altLang="ko-KR" dirty="0"/>
              <a:t>, </a:t>
            </a:r>
            <a:r>
              <a:rPr lang="ko-KR" altLang="en-US" dirty="0"/>
              <a:t>이를 후에</a:t>
            </a:r>
            <a:r>
              <a:rPr lang="en-US" altLang="ko-KR" dirty="0"/>
              <a:t> </a:t>
            </a:r>
            <a:r>
              <a:rPr lang="ko-KR" altLang="en-US" dirty="0"/>
              <a:t>모델 경향성 평가를 위한 </a:t>
            </a:r>
            <a:r>
              <a:rPr lang="en-US" altLang="ko-KR" dirty="0"/>
              <a:t>health indicator</a:t>
            </a:r>
            <a:r>
              <a:rPr lang="ko-KR" altLang="en-US" dirty="0"/>
              <a:t>로 선정하였습니다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82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시간에 따른 수명 예측 그래프입니다</a:t>
            </a:r>
            <a:r>
              <a:rPr lang="en-US" altLang="ko-KR" dirty="0"/>
              <a:t>.</a:t>
            </a:r>
            <a:r>
              <a:rPr lang="ko-KR" altLang="en-US" dirty="0"/>
              <a:t> 저희가 임의로 설정한 </a:t>
            </a:r>
            <a:r>
              <a:rPr lang="en-US" altLang="ko-KR" dirty="0"/>
              <a:t>break point</a:t>
            </a:r>
            <a:r>
              <a:rPr lang="ko-KR" altLang="en-US" dirty="0"/>
              <a:t>는 </a:t>
            </a:r>
            <a:r>
              <a:rPr lang="en-US" altLang="ko-KR" dirty="0"/>
              <a:t>300</a:t>
            </a:r>
            <a:r>
              <a:rPr lang="ko-KR" altLang="en-US" dirty="0"/>
              <a:t>번째 </a:t>
            </a:r>
            <a:r>
              <a:rPr lang="ko-KR" altLang="en-US" dirty="0" err="1"/>
              <a:t>절삭수입니다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/>
              <a:t>train data</a:t>
            </a:r>
            <a:r>
              <a:rPr lang="ko-KR" altLang="en-US" dirty="0"/>
              <a:t>는 그에 비슷하게 예측하는 것을 확인할 수 있습니다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왼쪽은 </a:t>
            </a:r>
            <a:r>
              <a:rPr lang="en-US" altLang="ko-KR" dirty="0"/>
              <a:t>C1</a:t>
            </a:r>
            <a:r>
              <a:rPr lang="ko-KR" altLang="en-US" dirty="0"/>
              <a:t> </a:t>
            </a:r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에 대해 생성된 지수감소 모델로</a:t>
            </a:r>
            <a:r>
              <a:rPr lang="en-US" altLang="ko-KR" dirty="0"/>
              <a:t>, </a:t>
            </a:r>
            <a:r>
              <a:rPr lang="ko-KR" altLang="en-US" dirty="0"/>
              <a:t>그래프를 보시면 알 수 있듯이 약 </a:t>
            </a:r>
            <a:r>
              <a:rPr lang="en-US" altLang="ko-KR" dirty="0"/>
              <a:t>300</a:t>
            </a:r>
            <a:r>
              <a:rPr lang="ko-KR" altLang="en-US" dirty="0"/>
              <a:t>번의 </a:t>
            </a:r>
            <a:r>
              <a:rPr lang="ko-KR" altLang="en-US" dirty="0" err="1"/>
              <a:t>절삭수에</a:t>
            </a:r>
            <a:r>
              <a:rPr lang="ko-KR" altLang="en-US" dirty="0"/>
              <a:t> 다다르면 </a:t>
            </a:r>
            <a:r>
              <a:rPr lang="en-US" altLang="ko-KR" dirty="0"/>
              <a:t>cutter</a:t>
            </a:r>
            <a:r>
              <a:rPr lang="ko-KR" altLang="en-US" dirty="0"/>
              <a:t>가 완전히 고장이 나는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en-US" altLang="ko-KR" dirty="0"/>
              <a:t>test set</a:t>
            </a:r>
            <a:r>
              <a:rPr lang="ko-KR" altLang="en-US" dirty="0"/>
              <a:t>에 대해 앞서 구해진 </a:t>
            </a:r>
            <a:r>
              <a:rPr lang="en-US" altLang="ko-KR" dirty="0"/>
              <a:t>PCA</a:t>
            </a:r>
            <a:r>
              <a:rPr lang="ko-KR" altLang="en-US" dirty="0"/>
              <a:t>를 적용한 결과로</a:t>
            </a:r>
            <a:r>
              <a:rPr lang="en-US" altLang="ko-KR" dirty="0"/>
              <a:t>, </a:t>
            </a:r>
            <a:r>
              <a:rPr lang="ko-KR" altLang="en-US" dirty="0"/>
              <a:t>비슷한 구간에서 파손이 일어나는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334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 데이터는 </a:t>
            </a:r>
            <a:r>
              <a:rPr lang="en-US" altLang="ko-KR" dirty="0"/>
              <a:t>train set</a:t>
            </a:r>
            <a:r>
              <a:rPr lang="ko-KR" altLang="en-US" dirty="0"/>
              <a:t>에 </a:t>
            </a:r>
            <a:r>
              <a:rPr lang="en-US" altLang="ko-KR" dirty="0"/>
              <a:t>PCA</a:t>
            </a:r>
            <a:r>
              <a:rPr lang="ko-KR" altLang="en-US" dirty="0"/>
              <a:t>를 활용한 데이터들로 고장의 확률을 평가한 그래프 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 </a:t>
            </a:r>
            <a:r>
              <a:rPr lang="ko-KR" altLang="en-US" dirty="0" err="1"/>
              <a:t>임계값으로</a:t>
            </a:r>
            <a:r>
              <a:rPr lang="ko-KR" altLang="en-US" dirty="0"/>
              <a:t> 설정한 </a:t>
            </a:r>
            <a:r>
              <a:rPr lang="en-US" altLang="ko-KR" dirty="0"/>
              <a:t>300</a:t>
            </a:r>
            <a:r>
              <a:rPr lang="ko-KR" altLang="en-US" dirty="0"/>
              <a:t>번째 근처에서 완전 고장나는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66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앞에서 지수감소 모델의 경향성 파악을 통해 저희가 모델을 생성할 때 사용한 </a:t>
            </a:r>
            <a:r>
              <a:rPr lang="en-US" altLang="ko-KR" dirty="0"/>
              <a:t>feature</a:t>
            </a:r>
            <a:r>
              <a:rPr lang="ko-KR" altLang="en-US" dirty="0"/>
              <a:t>의 높은 성능을 평가할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기반으로</a:t>
            </a:r>
            <a:r>
              <a:rPr lang="en-US" altLang="ko-KR" dirty="0"/>
              <a:t>, </a:t>
            </a:r>
            <a:r>
              <a:rPr lang="ko-KR" altLang="en-US" dirty="0"/>
              <a:t>실질적으로 </a:t>
            </a:r>
            <a:r>
              <a:rPr lang="en-US" altLang="ko-KR" dirty="0"/>
              <a:t>cutter</a:t>
            </a:r>
            <a:r>
              <a:rPr lang="ko-KR" altLang="en-US" dirty="0"/>
              <a:t>에 대한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가 들어오면 마모 정도의 </a:t>
            </a:r>
            <a:r>
              <a:rPr lang="ko-KR" altLang="en-US" dirty="0" err="1"/>
              <a:t>예측값을</a:t>
            </a:r>
            <a:r>
              <a:rPr lang="ko-KR" altLang="en-US" dirty="0"/>
              <a:t> 볼 수 있는 모델의 생성이 필요합니다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그 모델로</a:t>
            </a:r>
            <a:r>
              <a:rPr lang="en-US" altLang="ko-KR" dirty="0"/>
              <a:t>, </a:t>
            </a:r>
            <a:r>
              <a:rPr lang="ko-KR" altLang="en-US" dirty="0"/>
              <a:t>선형 회귀 모델을 사용했고</a:t>
            </a:r>
            <a:r>
              <a:rPr lang="en-US" altLang="ko-KR" dirty="0"/>
              <a:t>, </a:t>
            </a:r>
            <a:r>
              <a:rPr lang="ko-KR" altLang="en-US" dirty="0"/>
              <a:t>앞선 과정에서 선택된 </a:t>
            </a:r>
            <a:r>
              <a:rPr lang="en-US" altLang="ko-KR" dirty="0"/>
              <a:t>feature</a:t>
            </a:r>
            <a:r>
              <a:rPr lang="ko-KR" altLang="en-US" dirty="0"/>
              <a:t>들을 사용하여 모델을 생성했습니다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C1, C4</a:t>
            </a:r>
            <a:r>
              <a:rPr lang="ko-KR" altLang="en-US" dirty="0"/>
              <a:t>에 대해 각각 유의미한 </a:t>
            </a:r>
            <a:r>
              <a:rPr lang="en-US" altLang="ko-KR" dirty="0"/>
              <a:t>feature</a:t>
            </a:r>
            <a:r>
              <a:rPr lang="ko-KR" altLang="en-US" dirty="0"/>
              <a:t>를 추출하고</a:t>
            </a:r>
            <a:r>
              <a:rPr lang="en-US" altLang="ko-KR" dirty="0"/>
              <a:t>, </a:t>
            </a:r>
            <a:r>
              <a:rPr lang="ko-KR" altLang="en-US" dirty="0"/>
              <a:t>예측 모델을 생성하게 됩니다</a:t>
            </a:r>
            <a:r>
              <a:rPr lang="en-US" altLang="ko-KR" dirty="0"/>
              <a:t>. </a:t>
            </a:r>
            <a:r>
              <a:rPr lang="ko-KR" altLang="en-US" dirty="0"/>
              <a:t>위 표는 순차적으로 </a:t>
            </a:r>
            <a:r>
              <a:rPr lang="en-US" altLang="ko-KR" dirty="0"/>
              <a:t>C1, C4</a:t>
            </a:r>
            <a:r>
              <a:rPr lang="ko-KR" altLang="en-US" dirty="0"/>
              <a:t>에 대한 모델이 </a:t>
            </a:r>
            <a:r>
              <a:rPr lang="en-US" altLang="ko-KR" dirty="0"/>
              <a:t>C3, C5 test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에 대한 정보를 가지고 마모 정도를 예측한 결과를 보여줍니다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이에 대한 성능을 보고</a:t>
            </a:r>
            <a:r>
              <a:rPr lang="en-US" altLang="ko-KR" dirty="0"/>
              <a:t>, </a:t>
            </a:r>
            <a:r>
              <a:rPr lang="ko-KR" altLang="en-US" dirty="0"/>
              <a:t>후에는 과적합을 방지하기 위해 두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종합한 앙상블 모델을 생성하고</a:t>
            </a:r>
            <a:r>
              <a:rPr lang="en-US" altLang="ko-KR" dirty="0"/>
              <a:t>, </a:t>
            </a:r>
            <a:r>
              <a:rPr lang="ko-KR" altLang="en-US" dirty="0"/>
              <a:t>그에 대한 최종적인 성능평가가 이루어지게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앙상블 모델을 생성하기 위해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C1</a:t>
            </a:r>
            <a:r>
              <a:rPr lang="ko-KR" altLang="en-US" dirty="0"/>
              <a:t>에 </a:t>
            </a:r>
            <a:r>
              <a:rPr lang="en-US" altLang="ko-KR" dirty="0"/>
              <a:t>0.9, C4</a:t>
            </a:r>
            <a:r>
              <a:rPr lang="ko-KR" altLang="en-US" dirty="0"/>
              <a:t>에 </a:t>
            </a:r>
            <a:r>
              <a:rPr lang="en-US" altLang="ko-KR" dirty="0"/>
              <a:t>0.1</a:t>
            </a:r>
            <a:r>
              <a:rPr lang="ko-KR" altLang="en-US" dirty="0"/>
              <a:t>의 </a:t>
            </a:r>
            <a:r>
              <a:rPr lang="en-US" altLang="ko-KR" dirty="0"/>
              <a:t>weight</a:t>
            </a:r>
            <a:r>
              <a:rPr lang="ko-KR" altLang="en-US" dirty="0"/>
              <a:t>를 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952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C3, C5</a:t>
            </a:r>
            <a:r>
              <a:rPr lang="ko-KR" altLang="en-US" dirty="0"/>
              <a:t>에 테스트셋에 대한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구하기 전에</a:t>
            </a:r>
            <a:r>
              <a:rPr lang="en-US" altLang="ko-KR" dirty="0"/>
              <a:t>, wear file</a:t>
            </a:r>
            <a:r>
              <a:rPr lang="ko-KR" altLang="en-US" dirty="0"/>
              <a:t>을 </a:t>
            </a:r>
            <a:r>
              <a:rPr lang="ko-KR" altLang="en-US" dirty="0" err="1"/>
              <a:t>가지고있는</a:t>
            </a:r>
            <a:r>
              <a:rPr lang="ko-KR" altLang="en-US" dirty="0"/>
              <a:t> </a:t>
            </a:r>
            <a:r>
              <a:rPr lang="en-US" altLang="ko-KR" dirty="0"/>
              <a:t>C6</a:t>
            </a:r>
            <a:r>
              <a:rPr lang="ko-KR" altLang="en-US" dirty="0"/>
              <a:t>에 대해 모델의 예측을 진행해보고</a:t>
            </a:r>
            <a:r>
              <a:rPr lang="en-US" altLang="ko-KR" dirty="0"/>
              <a:t>, </a:t>
            </a:r>
            <a:r>
              <a:rPr lang="ko-KR" altLang="en-US" dirty="0" err="1"/>
              <a:t>절삭수에</a:t>
            </a:r>
            <a:r>
              <a:rPr lang="ko-KR" altLang="en-US" dirty="0"/>
              <a:t> 따른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예측값의</a:t>
            </a:r>
            <a:r>
              <a:rPr lang="ko-KR" altLang="en-US" dirty="0"/>
              <a:t> 오차를 그려보고</a:t>
            </a:r>
            <a:r>
              <a:rPr lang="en-US" altLang="ko-KR" dirty="0"/>
              <a:t>, </a:t>
            </a:r>
            <a:r>
              <a:rPr lang="ko-KR" altLang="en-US" dirty="0"/>
              <a:t>성능을 확인해 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Validation set</a:t>
            </a:r>
            <a:r>
              <a:rPr lang="ko-KR" altLang="en-US" dirty="0"/>
              <a:t>인</a:t>
            </a:r>
            <a:r>
              <a:rPr lang="en-US" altLang="ko-KR" dirty="0"/>
              <a:t> C6</a:t>
            </a:r>
            <a:r>
              <a:rPr lang="ko-KR" altLang="en-US" dirty="0"/>
              <a:t>와 </a:t>
            </a:r>
            <a:r>
              <a:rPr lang="en-US" altLang="ko-KR" dirty="0"/>
              <a:t>c1, c4</a:t>
            </a:r>
            <a:r>
              <a:rPr lang="ko-KR" altLang="en-US" dirty="0"/>
              <a:t>로 생성된 모델의 </a:t>
            </a:r>
            <a:r>
              <a:rPr lang="ko-KR" altLang="en-US" dirty="0" err="1"/>
              <a:t>예측값을</a:t>
            </a:r>
            <a:r>
              <a:rPr lang="ko-KR" altLang="en-US" dirty="0"/>
              <a:t> 봤을 때</a:t>
            </a:r>
            <a:r>
              <a:rPr lang="en-US" altLang="ko-KR" dirty="0"/>
              <a:t>, cutter</a:t>
            </a:r>
            <a:r>
              <a:rPr lang="ko-KR" altLang="en-US" dirty="0"/>
              <a:t>가 완전히 훼손되기 전까지는 </a:t>
            </a:r>
            <a:r>
              <a:rPr lang="en-US" altLang="ko-KR" dirty="0"/>
              <a:t>20%</a:t>
            </a:r>
            <a:r>
              <a:rPr lang="ko-KR" altLang="en-US" dirty="0"/>
              <a:t>의 </a:t>
            </a:r>
            <a:r>
              <a:rPr lang="en-US" altLang="ko-KR" dirty="0"/>
              <a:t>error</a:t>
            </a:r>
            <a:r>
              <a:rPr lang="ko-KR" altLang="en-US" dirty="0"/>
              <a:t>를 넘지 않는 것을 확인 가능했고</a:t>
            </a:r>
            <a:r>
              <a:rPr lang="en-US" altLang="ko-KR" dirty="0"/>
              <a:t>, </a:t>
            </a:r>
            <a:r>
              <a:rPr lang="ko-KR" altLang="en-US" dirty="0"/>
              <a:t>뒤에서 </a:t>
            </a:r>
            <a:r>
              <a:rPr lang="en-US" altLang="ko-KR" dirty="0"/>
              <a:t>test set</a:t>
            </a:r>
            <a:r>
              <a:rPr lang="ko-KR" altLang="en-US" dirty="0"/>
              <a:t>에 대한 예측을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50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최종적으로 </a:t>
            </a:r>
            <a:r>
              <a:rPr lang="en-US" altLang="ko-KR" dirty="0"/>
              <a:t>c3, c5</a:t>
            </a:r>
            <a:r>
              <a:rPr lang="ko-KR" altLang="en-US" dirty="0"/>
              <a:t>의 </a:t>
            </a:r>
            <a:r>
              <a:rPr lang="en-US" altLang="ko-KR" dirty="0"/>
              <a:t>test data</a:t>
            </a:r>
            <a:r>
              <a:rPr lang="ko-KR" altLang="en-US" dirty="0"/>
              <a:t>를 앙상블 기법을 적용한 고장 예측 진단 입니다</a:t>
            </a:r>
            <a:r>
              <a:rPr lang="en-US" altLang="ko-KR" dirty="0"/>
              <a:t>. </a:t>
            </a:r>
            <a:r>
              <a:rPr lang="ko-KR" altLang="en-US" dirty="0"/>
              <a:t>왼쪽의 그래프는 앞서 설명한 </a:t>
            </a:r>
            <a:r>
              <a:rPr lang="en-US" altLang="ko-KR" dirty="0"/>
              <a:t>c6</a:t>
            </a:r>
            <a:r>
              <a:rPr lang="ko-KR" altLang="en-US" dirty="0"/>
              <a:t>의 </a:t>
            </a:r>
            <a:r>
              <a:rPr lang="en-US" altLang="ko-KR" dirty="0"/>
              <a:t>validation </a:t>
            </a:r>
            <a:r>
              <a:rPr lang="ko-KR" altLang="en-US" dirty="0"/>
              <a:t>결과입니다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C6</a:t>
            </a:r>
            <a:r>
              <a:rPr lang="ko-KR" altLang="en-US" dirty="0"/>
              <a:t>를 통해 </a:t>
            </a:r>
            <a:r>
              <a:rPr lang="en-US" altLang="ko-KR" dirty="0"/>
              <a:t>c1</a:t>
            </a:r>
            <a:r>
              <a:rPr lang="ko-KR" altLang="en-US" dirty="0"/>
              <a:t>과</a:t>
            </a:r>
            <a:r>
              <a:rPr lang="en-US" altLang="ko-KR" dirty="0"/>
              <a:t> c4</a:t>
            </a:r>
            <a:r>
              <a:rPr lang="ko-KR" altLang="en-US" dirty="0"/>
              <a:t>의 </a:t>
            </a:r>
            <a:r>
              <a:rPr lang="en-US" altLang="ko-KR" dirty="0"/>
              <a:t>0.9:0.1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앙상블 모델이 적절하게 잘 이루어지는 것을 확인했기 때문에</a:t>
            </a:r>
            <a:r>
              <a:rPr lang="en-US" altLang="ko-KR" dirty="0"/>
              <a:t> test set</a:t>
            </a:r>
            <a:r>
              <a:rPr lang="ko-KR" altLang="en-US" dirty="0"/>
              <a:t>에 대해서도 동일한 값을 적용해 앙상블 모델 예측을 진행했습니다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Test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그래프는 </a:t>
            </a:r>
            <a:r>
              <a:rPr lang="en-US" altLang="ko-KR" dirty="0"/>
              <a:t>train set</a:t>
            </a:r>
            <a:r>
              <a:rPr lang="ko-KR" altLang="en-US" dirty="0"/>
              <a:t>의 </a:t>
            </a:r>
            <a:r>
              <a:rPr lang="en-US" altLang="ko-KR" dirty="0"/>
              <a:t>wear file</a:t>
            </a:r>
            <a:r>
              <a:rPr lang="ko-KR" altLang="en-US" dirty="0"/>
              <a:t>과의 약 </a:t>
            </a:r>
            <a:r>
              <a:rPr lang="en-US" altLang="ko-KR" dirty="0"/>
              <a:t>10 ~20 </a:t>
            </a:r>
            <a:r>
              <a:rPr lang="ko-KR" altLang="en-US" dirty="0" err="1"/>
              <a:t>절삭수</a:t>
            </a:r>
            <a:r>
              <a:rPr lang="ko-KR" altLang="en-US" dirty="0"/>
              <a:t> 차이를 보여주었습니다</a:t>
            </a:r>
            <a:r>
              <a:rPr lang="en-US" altLang="ko-KR" dirty="0"/>
              <a:t>. </a:t>
            </a:r>
            <a:r>
              <a:rPr lang="ko-KR" altLang="en-US" dirty="0"/>
              <a:t>이를 바탕으로 </a:t>
            </a:r>
            <a:r>
              <a:rPr lang="ko-KR" altLang="en-US" dirty="0" err="1"/>
              <a:t>머신러닝으로</a:t>
            </a:r>
            <a:r>
              <a:rPr lang="ko-KR" altLang="en-US" dirty="0"/>
              <a:t> 진행한 예측이 원본 데이터를 잘 따라간다는 것을 </a:t>
            </a:r>
            <a:r>
              <a:rPr lang="ko-KR" altLang="en-US"/>
              <a:t>확인할 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09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다음으로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저희가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review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한 논문에 대해서 소개해 드리도록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저희가 리뷰한 논문 역시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cnc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milling machine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에 사용되는 커터의 수명예측 주제를 다루고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40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논문에서 다루는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RUL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의 전체적인 흐름도는 다음과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신호의 전처리를 먼저 진행하고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전처리된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신호에 대하여 유의미한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feature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뽑아내게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 후에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feature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입력으로 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cutter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의 마모 정도를 출력으로 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neural 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모델을 사용하여 잔여 수명을 예측하게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오른쪽은 이 논문에서 사용한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CEEMD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라는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전처리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기법으로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이에 대한 자세한 내용은 다음 페이지에서 설명해 드리도록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66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이 논문에서 사용한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CEEMD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전처리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기법은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번 과정에서 먼저 신호에 크기는 같고 서로 다른 부호의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white noise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더하여 서로 다른 종류의 신호를 생성해 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 후에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저희가 프로젝트에서 진행했던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EMD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두 신호에 각각 적용하고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번과정에서 서로 맞는 위치의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IMF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신호끼리 평균을 냄으로써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하나의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white noise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에 대한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IMF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신호들을 결정합니다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서로 다른 종류의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white noise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에 대해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번 과정을 여러 번 반복하여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같은 번호의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IMF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신호들끼리 모두 평균을 내어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번 과정과 같이 최종적인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IMF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에 대한 신호를 결정하게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 후에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논문에서는 마지막으로 남은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residual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을 제외하고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IMF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들을 모두 더해주어 원신호를 복원하는 작업을 진행했습니다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아래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figure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에서는 원신호와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전처리된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신호의 결과를 보여줍니다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447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 후에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전처리된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신호에 대해 여러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feature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추출하는 작업을 진행합니다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다음으로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순차적으로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decision tree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만들어 내면서 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feature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의 성능을 평가하게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자체적으로 교차검증을 진행하게 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이 과정에서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feature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의 중요도가 평가되게 되는데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 중요도를 논문에서는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VIM score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라고 말합니다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저희가 잘 알 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이런 중요도에 일정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임계값을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걸어두고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 값을 넘는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feature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들만 유의미하다고 판단하고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후에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neural network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의 입력으로 사용하게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7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 err="1"/>
              <a:t>cnc</a:t>
            </a:r>
            <a:r>
              <a:rPr lang="en-US" altLang="ko-KR" dirty="0"/>
              <a:t> milling data set</a:t>
            </a:r>
            <a:r>
              <a:rPr lang="ko-KR" altLang="en-US" dirty="0"/>
              <a:t>을 활용하여 </a:t>
            </a:r>
            <a:r>
              <a:rPr lang="en-US" altLang="ko-KR" dirty="0"/>
              <a:t>RUL </a:t>
            </a:r>
            <a:r>
              <a:rPr lang="ko-KR" altLang="en-US" dirty="0"/>
              <a:t>고장 예측을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목표는 다음과 같습니다 </a:t>
            </a:r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Exponential degradation model</a:t>
            </a:r>
            <a:r>
              <a:rPr lang="ko-KR" altLang="en-US" dirty="0"/>
              <a:t>을 활용하여 모델이 고장을 예측하는 시기를 보고</a:t>
            </a:r>
            <a:r>
              <a:rPr lang="en-US" altLang="ko-KR" dirty="0"/>
              <a:t>, </a:t>
            </a:r>
            <a:r>
              <a:rPr lang="ko-KR" altLang="en-US" dirty="0"/>
              <a:t>모델에 대한 경향성에 대한 검증을 진행하고자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각 </a:t>
            </a:r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에서 </a:t>
            </a:r>
            <a:r>
              <a:rPr lang="en-US" altLang="ko-KR" dirty="0"/>
              <a:t>flute</a:t>
            </a:r>
            <a:r>
              <a:rPr lang="ko-KR" altLang="en-US" dirty="0"/>
              <a:t>의 마모정도를 측정한 </a:t>
            </a:r>
            <a:r>
              <a:rPr lang="en-US" altLang="ko-KR" dirty="0"/>
              <a:t>wear file</a:t>
            </a:r>
            <a:r>
              <a:rPr lang="ko-KR" altLang="en-US" dirty="0"/>
              <a:t>로 </a:t>
            </a:r>
            <a:r>
              <a:rPr lang="en-US" altLang="ko-KR" dirty="0"/>
              <a:t>linear regression</a:t>
            </a:r>
            <a:r>
              <a:rPr lang="ko-KR" altLang="en-US" dirty="0"/>
              <a:t>을 활용하여 마모정도를 예측하고 </a:t>
            </a:r>
            <a:r>
              <a:rPr lang="en-US" altLang="ko-KR" dirty="0"/>
              <a:t>validation set</a:t>
            </a:r>
            <a:r>
              <a:rPr lang="ko-KR" altLang="en-US" dirty="0"/>
              <a:t>으로 검증을 진행한 후 </a:t>
            </a:r>
            <a:r>
              <a:rPr lang="en-US" altLang="ko-KR" dirty="0"/>
              <a:t>test set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판단을 마무리 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19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유의미한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feature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추출하게 되면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RUL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을 진행하기 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neural network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설계하게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ANN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모델의 성능을 결정하는 요소 중 가장 중요한 것은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bias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값입니다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최적의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bias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찾는 것은 결국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ANN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모델의 예측 성능을 높인다는 것이고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loss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최소한으로 줄이게 되는 것을 의미합니다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bias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값을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차적으로 최적화하기 위해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논문에서는 꿀벌의 군집 생활 체계를 모방한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IABC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알고리즘을 적용합니다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514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가장 왼쪽에 있는 일벌의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일벌의 한 개체가 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ANN model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에 필요한 모든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weight, bias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값의 조합에 해당합니다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일벌을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10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마리로 설정했다는 것은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ANN model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을 설계하기 위한 모든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weight, bias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값의 초기값을 임의로 주어 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10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개의 쌍을 만들었다는 것을 의미합니다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그후에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각 일벌은 본인들이 가지고 있는 값 주변에서 여러 다른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bias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값을 변화시켜 보면서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ANN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모델의 예측 성능을 평가하게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중간에 있는 관찰벌의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앞서 일벌이 만들어 둔 여러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ANN model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중 가장 성능이 좋은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즉 가장 예측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loss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가 적은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model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weight, bias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조합을 저장하게 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파라미터값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주변에서 여러 값들을 또 대입해보면서 최적의 모델을 찾아가게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마지막 정찰벌의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그렇게 선정된 여러 최적의 모델 중 가장 성능이 좋은 모델을 선택하게 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최종적으로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CNN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모델의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weight, bias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값을 선정하게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7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후에는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설계된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neural network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모델에서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back propagation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기법을 적용하게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Back propagation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에서는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chain rule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을 통해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gradient descent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정의할 수 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그에 따라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여러 반복 과정을 통해 모델의 예측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error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최소화하는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weight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값을 찾을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앞에서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IABC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알고리즘을 적용하여 일차적인 최적화 과정을 마쳤기 때문에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gradient descent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에 소요되는 여러 반복횟수를 줄일 수 있게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15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이 모든 과정을 거쳐 나온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ANN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모델의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layer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수는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입력층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은닉층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출력층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순으로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16-33-1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로 명시되어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앞선 과정을 통해 최종적인 예측 모델의 설계를 마치게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89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전체적인 구조를 왼쪽 표와 함께 점검해보면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모든 과정은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Feature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추출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선택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IABC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최적화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back propagation, model validation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의 과정으로 구성되어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여기서 사용한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IABC-BPNN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기법의 경우 가장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error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가 적었다는 결과를 보여주고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그리고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모델이 데이터에 얼마나 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적합되어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있는지를 보여주는 결정계수라 부르는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R square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값이 가장 높았다는 결과를 보여주고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최종적으로 설계된 모델의 예측 성능은 아래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figure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와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왼쪽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figure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의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예측값이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측정값의 오차 수렴 범위내에서 전혀 벗어나지 않는 것을 보여줍니다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오른쪽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figure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의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C5 test set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을 적용하여 잔여 수명을 예측한 결과로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절삭수에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따른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잔여 수명을 보여주는 데이터입니다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이 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figure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를 통해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설계된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 CNN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모델의 높은 예측 성능을 확인할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53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이상으로 논문 리뷰에 대한 발표를 마치도록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41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제공받은 </a:t>
            </a:r>
            <a:r>
              <a:rPr lang="en-US" altLang="ko-KR" dirty="0"/>
              <a:t>raw data</a:t>
            </a:r>
            <a:r>
              <a:rPr lang="ko-KR" altLang="en-US" dirty="0"/>
              <a:t> </a:t>
            </a:r>
            <a:r>
              <a:rPr lang="en-US" altLang="ko-KR" dirty="0"/>
              <a:t>structure</a:t>
            </a:r>
            <a:r>
              <a:rPr lang="ko-KR" altLang="en-US" dirty="0"/>
              <a:t>는 다음과 같습니다</a:t>
            </a:r>
            <a:r>
              <a:rPr lang="en-US" altLang="ko-KR" dirty="0"/>
              <a:t>. x, y, z</a:t>
            </a:r>
            <a:r>
              <a:rPr lang="ko-KR" altLang="en-US" dirty="0"/>
              <a:t> 축에 대한 힘과 가속도</a:t>
            </a:r>
            <a:r>
              <a:rPr lang="en-US" altLang="ko-KR" dirty="0"/>
              <a:t>, rms volage</a:t>
            </a:r>
            <a:r>
              <a:rPr lang="ko-KR" altLang="en-US" dirty="0"/>
              <a:t>에 대한 정보가 제시되어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train data</a:t>
            </a:r>
            <a:r>
              <a:rPr lang="ko-KR" altLang="en-US" dirty="0"/>
              <a:t>의 경우 </a:t>
            </a:r>
            <a:r>
              <a:rPr lang="en-US" altLang="ko-KR" dirty="0"/>
              <a:t>label </a:t>
            </a:r>
            <a:r>
              <a:rPr lang="ko-KR" altLang="en-US" dirty="0"/>
              <a:t>역할을 하는</a:t>
            </a:r>
            <a:r>
              <a:rPr lang="en-US" altLang="ko-KR" dirty="0"/>
              <a:t> wear file</a:t>
            </a:r>
            <a:r>
              <a:rPr lang="ko-KR" altLang="en-US" dirty="0"/>
              <a:t>이 포함되어 있는데</a:t>
            </a:r>
            <a:r>
              <a:rPr lang="en-US" altLang="ko-KR" dirty="0"/>
              <a:t>, </a:t>
            </a:r>
            <a:r>
              <a:rPr lang="ko-KR" altLang="en-US" dirty="0"/>
              <a:t>이 데이터는 </a:t>
            </a:r>
            <a:r>
              <a:rPr lang="ko-KR" altLang="en-US" dirty="0" err="1"/>
              <a:t>절삭수에</a:t>
            </a:r>
            <a:r>
              <a:rPr lang="ko-KR" altLang="en-US" dirty="0"/>
              <a:t> 따른 커터의 마모 정도에 대한 수치적인 데이터를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997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의 형태는 </a:t>
            </a:r>
            <a:r>
              <a:rPr lang="en-US" altLang="ko-KR" dirty="0"/>
              <a:t>train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validation set 1</a:t>
            </a:r>
            <a:r>
              <a:rPr lang="ko-KR" altLang="en-US" dirty="0"/>
              <a:t>개 </a:t>
            </a:r>
            <a:r>
              <a:rPr lang="en-US" altLang="ko-KR" dirty="0"/>
              <a:t>test set 2</a:t>
            </a:r>
            <a:r>
              <a:rPr lang="ko-KR" altLang="en-US" dirty="0"/>
              <a:t>개로 구성 되어있고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</a:t>
            </a:r>
            <a:r>
              <a:rPr lang="en-US" altLang="ko-KR" dirty="0"/>
              <a:t> sets</a:t>
            </a:r>
            <a:r>
              <a:rPr lang="ko-KR" altLang="en-US" dirty="0"/>
              <a:t>는 </a:t>
            </a:r>
            <a:r>
              <a:rPr lang="en-US" altLang="ko-KR" dirty="0"/>
              <a:t>315</a:t>
            </a:r>
            <a:r>
              <a:rPr lang="ko-KR" altLang="en-US" dirty="0"/>
              <a:t>개의 </a:t>
            </a:r>
            <a:r>
              <a:rPr lang="en-US" altLang="ko-KR" dirty="0"/>
              <a:t>mat file, </a:t>
            </a:r>
            <a:r>
              <a:rPr lang="ko-KR" altLang="en-US" dirty="0"/>
              <a:t>한 개의</a:t>
            </a:r>
            <a:r>
              <a:rPr lang="en-US" altLang="ko-KR" dirty="0"/>
              <a:t> mat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의</a:t>
            </a:r>
            <a:r>
              <a:rPr lang="en-US" altLang="ko-KR" dirty="0"/>
              <a:t> Sampling </a:t>
            </a:r>
            <a:r>
              <a:rPr lang="en-US" altLang="ko-KR" dirty="0" err="1"/>
              <a:t>frequenc</a:t>
            </a:r>
            <a:r>
              <a:rPr lang="ko-KR" altLang="en-US" dirty="0"/>
              <a:t>는 </a:t>
            </a:r>
            <a:r>
              <a:rPr lang="en-US" altLang="ko-KR" dirty="0"/>
              <a:t>50kHz</a:t>
            </a:r>
            <a:r>
              <a:rPr lang="ko-KR" altLang="en-US" dirty="0"/>
              <a:t>이고 약 </a:t>
            </a:r>
            <a:r>
              <a:rPr lang="en-US" altLang="ko-KR" dirty="0"/>
              <a:t>2~4</a:t>
            </a:r>
            <a:r>
              <a:rPr lang="ko-KR" altLang="en-US" dirty="0"/>
              <a:t>초정도로 측정되었다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간단한</a:t>
            </a:r>
            <a:r>
              <a:rPr lang="en-US" altLang="ko-KR" dirty="0"/>
              <a:t> flow chart</a:t>
            </a:r>
            <a:r>
              <a:rPr lang="ko-KR" altLang="en-US" dirty="0"/>
              <a:t>는 다음과 같습니다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원본데이터에</a:t>
            </a:r>
            <a:r>
              <a:rPr lang="en-US" altLang="ko-KR" dirty="0"/>
              <a:t> </a:t>
            </a:r>
            <a:r>
              <a:rPr lang="en-US" altLang="ko-KR" dirty="0" err="1"/>
              <a:t>emd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사용하여 전처리를 진행합니다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</a:t>
            </a:r>
            <a:r>
              <a:rPr lang="ko-KR" altLang="en-US" dirty="0"/>
              <a:t> </a:t>
            </a:r>
            <a:r>
              <a:rPr lang="en-US" altLang="ko-KR" dirty="0"/>
              <a:t>max</a:t>
            </a:r>
            <a:r>
              <a:rPr lang="ko-KR" altLang="en-US" dirty="0"/>
              <a:t>로 정규화를 진행한 후 </a:t>
            </a:r>
            <a:r>
              <a:rPr lang="en-US" altLang="ko-KR" dirty="0"/>
              <a:t>feature extraction</a:t>
            </a:r>
            <a:r>
              <a:rPr lang="ko-KR" altLang="en-US" dirty="0"/>
              <a:t>을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Feature</a:t>
            </a:r>
            <a:r>
              <a:rPr lang="ko-KR" altLang="en-US" dirty="0"/>
              <a:t>를 선정하고 </a:t>
            </a:r>
            <a:r>
              <a:rPr lang="en-US" altLang="ko-KR" dirty="0"/>
              <a:t>RUL </a:t>
            </a:r>
            <a:r>
              <a:rPr lang="ko-KR" altLang="en-US" dirty="0"/>
              <a:t>경향성을 판단합니다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en-US" altLang="ko-KR" dirty="0"/>
              <a:t>test set</a:t>
            </a:r>
            <a:r>
              <a:rPr lang="ko-KR" altLang="en-US" dirty="0"/>
              <a:t>의 </a:t>
            </a:r>
            <a:r>
              <a:rPr lang="en-US" altLang="ko-KR" dirty="0"/>
              <a:t>flute</a:t>
            </a:r>
            <a:r>
              <a:rPr lang="ko-KR" altLang="en-US" dirty="0"/>
              <a:t>의 마모정도를 </a:t>
            </a:r>
            <a:r>
              <a:rPr lang="ko-KR" altLang="en-US" dirty="0" err="1"/>
              <a:t>에측합니다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72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데이터의 </a:t>
            </a:r>
            <a:r>
              <a:rPr lang="ko-KR" altLang="en-US" dirty="0" err="1"/>
              <a:t>전처리</a:t>
            </a:r>
            <a:r>
              <a:rPr lang="en-US" altLang="ko-KR" dirty="0"/>
              <a:t> </a:t>
            </a:r>
            <a:r>
              <a:rPr lang="ko-KR" altLang="en-US" dirty="0"/>
              <a:t>과정에 사용한 </a:t>
            </a:r>
            <a:r>
              <a:rPr lang="en-US" altLang="ko-KR" dirty="0"/>
              <a:t>EMD</a:t>
            </a:r>
            <a:r>
              <a:rPr lang="ko-KR" altLang="en-US" dirty="0"/>
              <a:t>분석입니다</a:t>
            </a:r>
            <a:r>
              <a:rPr lang="en-US" altLang="ko-KR" dirty="0"/>
              <a:t>. </a:t>
            </a:r>
          </a:p>
          <a:p>
            <a:pPr algn="l"/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원본 데이터는 다양한 주파수를 가지고 있습니다</a:t>
            </a:r>
            <a:r>
              <a:rPr lang="en-US" altLang="ko-KR" dirty="0"/>
              <a:t>. </a:t>
            </a:r>
            <a:r>
              <a:rPr lang="ko-KR" altLang="en-US" dirty="0"/>
              <a:t>그래서 저희는 데이터를 효과적으로 분석하기 위해 </a:t>
            </a:r>
            <a:r>
              <a:rPr lang="en-US" altLang="ko-KR" dirty="0"/>
              <a:t>EMD</a:t>
            </a:r>
            <a:r>
              <a:rPr lang="ko-KR" altLang="en-US" dirty="0"/>
              <a:t>를 사용하기로 했습니다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EMD</a:t>
            </a:r>
            <a:r>
              <a:rPr lang="ko-KR" altLang="en-US" dirty="0"/>
              <a:t>는 </a:t>
            </a:r>
            <a:r>
              <a:rPr lang="en-US" altLang="ko-KR" dirty="0"/>
              <a:t>data set</a:t>
            </a:r>
            <a:r>
              <a:rPr lang="ko-KR" altLang="en-US" dirty="0"/>
              <a:t>에 따라 주요한 주파수 성분들로 나누게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EMD</a:t>
            </a:r>
            <a:r>
              <a:rPr lang="ko-KR" altLang="en-US" dirty="0"/>
              <a:t>를 진행하게 되면</a:t>
            </a:r>
            <a:r>
              <a:rPr lang="en-US" altLang="ko-KR" dirty="0"/>
              <a:t>, </a:t>
            </a:r>
            <a:r>
              <a:rPr lang="ko-KR" altLang="en-US" dirty="0"/>
              <a:t>원신호는 여러 </a:t>
            </a:r>
            <a:r>
              <a:rPr lang="en-US" altLang="ko-KR" dirty="0"/>
              <a:t>IMF </a:t>
            </a:r>
            <a:r>
              <a:rPr lang="ko-KR" altLang="en-US" dirty="0"/>
              <a:t>성분들로 나누어 지게 됩니다</a:t>
            </a:r>
            <a:r>
              <a:rPr lang="en-US" altLang="ko-KR" dirty="0"/>
              <a:t>.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IMF 1</a:t>
            </a:r>
            <a:r>
              <a:rPr lang="ko-KR" altLang="en-US" dirty="0"/>
              <a:t>부터 </a:t>
            </a:r>
            <a:r>
              <a:rPr lang="en-US" altLang="ko-KR" dirty="0"/>
              <a:t>IMF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까지 고주파에서 저주파로 나누게 되고 더 이상 주파수의 형태를 가지지 않는다고 판단하면 </a:t>
            </a:r>
            <a:r>
              <a:rPr lang="en-US" altLang="ko-KR" dirty="0"/>
              <a:t>residual</a:t>
            </a:r>
            <a:r>
              <a:rPr lang="ko-KR" altLang="en-US" dirty="0"/>
              <a:t>이 최종 오차로 나오게 됩니다</a:t>
            </a:r>
            <a:r>
              <a:rPr lang="en-US" altLang="ko-KR" dirty="0"/>
              <a:t>. 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Residual</a:t>
            </a:r>
            <a:r>
              <a:rPr lang="ko-KR" altLang="en-US" dirty="0"/>
              <a:t>은 </a:t>
            </a:r>
            <a:r>
              <a:rPr lang="en-US" altLang="ko-KR" dirty="0"/>
              <a:t>data</a:t>
            </a:r>
            <a:r>
              <a:rPr lang="ko-KR" altLang="en-US" dirty="0"/>
              <a:t>에서 </a:t>
            </a:r>
            <a:r>
              <a:rPr lang="en-US" altLang="ko-KR" dirty="0"/>
              <a:t>offset</a:t>
            </a:r>
            <a:r>
              <a:rPr lang="ko-KR" altLang="en-US" dirty="0"/>
              <a:t>의 형태를 띕니다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5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EMD </a:t>
            </a:r>
            <a:r>
              <a:rPr lang="ko-KR" altLang="en-US" dirty="0"/>
              <a:t>기법에 대한 자세한 설명을 드리면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원본 데이터에서 </a:t>
            </a:r>
            <a:r>
              <a:rPr lang="en-US" altLang="ko-KR" dirty="0"/>
              <a:t>min,</a:t>
            </a:r>
            <a:r>
              <a:rPr lang="ko-KR" altLang="en-US" dirty="0"/>
              <a:t> </a:t>
            </a:r>
            <a:r>
              <a:rPr lang="en-US" altLang="ko-KR" dirty="0"/>
              <a:t>max</a:t>
            </a:r>
            <a:r>
              <a:rPr lang="ko-KR" altLang="en-US" dirty="0" err="1"/>
              <a:t>끼리의</a:t>
            </a:r>
            <a:r>
              <a:rPr lang="ko-KR" altLang="en-US" dirty="0"/>
              <a:t> </a:t>
            </a:r>
            <a:r>
              <a:rPr lang="en-US" altLang="ko-KR" dirty="0"/>
              <a:t>spline</a:t>
            </a:r>
            <a:r>
              <a:rPr lang="ko-KR" altLang="en-US" dirty="0"/>
              <a:t>을 각각 구하고</a:t>
            </a:r>
            <a:r>
              <a:rPr lang="en-US" altLang="ko-KR" dirty="0"/>
              <a:t>, </a:t>
            </a:r>
            <a:r>
              <a:rPr lang="ko-KR" altLang="en-US" dirty="0"/>
              <a:t>두 </a:t>
            </a:r>
            <a:r>
              <a:rPr lang="en-US" altLang="ko-KR" dirty="0"/>
              <a:t>spline</a:t>
            </a:r>
            <a:r>
              <a:rPr lang="ko-KR" altLang="en-US" dirty="0"/>
              <a:t>의 결과에 대한 평균값을 구합니다</a:t>
            </a:r>
            <a:r>
              <a:rPr lang="en-US" altLang="ko-KR" dirty="0"/>
              <a:t>. </a:t>
            </a:r>
            <a:r>
              <a:rPr lang="ko-KR" altLang="en-US" dirty="0"/>
              <a:t>원신호에서 그 평균값을 뺀 것이 </a:t>
            </a:r>
            <a:r>
              <a:rPr lang="en-US" altLang="ko-KR" dirty="0"/>
              <a:t>IMF1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이 과정을 계속 반복하여 </a:t>
            </a:r>
            <a:r>
              <a:rPr lang="en-US" altLang="ko-KR" dirty="0"/>
              <a:t>residua</a:t>
            </a:r>
            <a:r>
              <a:rPr lang="ko-KR" altLang="en-US" dirty="0"/>
              <a:t>이 충분이 작아질 때까지 진행합니다</a:t>
            </a:r>
            <a:r>
              <a:rPr lang="en-US" altLang="ko-KR" dirty="0"/>
              <a:t>. </a:t>
            </a:r>
            <a:r>
              <a:rPr lang="ko-KR" altLang="en-US" dirty="0"/>
              <a:t>최종 </a:t>
            </a:r>
            <a:r>
              <a:rPr lang="en-US" altLang="ko-KR" dirty="0"/>
              <a:t>residual</a:t>
            </a:r>
            <a:r>
              <a:rPr lang="ko-KR" altLang="en-US" dirty="0"/>
              <a:t>이 앞 페이지의 </a:t>
            </a:r>
            <a:r>
              <a:rPr lang="en-US" altLang="ko-KR" dirty="0"/>
              <a:t>residual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처음에는 </a:t>
            </a:r>
            <a:r>
              <a:rPr lang="en-US" altLang="ko-KR" dirty="0"/>
              <a:t>IMF</a:t>
            </a:r>
            <a:r>
              <a:rPr lang="ko-KR" altLang="en-US" dirty="0"/>
              <a:t>과 같이 고주파가 </a:t>
            </a:r>
            <a:r>
              <a:rPr lang="en-US" altLang="ko-KR" dirty="0"/>
              <a:t>noise</a:t>
            </a:r>
            <a:r>
              <a:rPr lang="ko-KR" altLang="en-US" dirty="0"/>
              <a:t>라고 판단을 했지만 </a:t>
            </a:r>
            <a:r>
              <a:rPr lang="en-US" altLang="ko-KR" dirty="0"/>
              <a:t>imf1</a:t>
            </a:r>
            <a:r>
              <a:rPr lang="ko-KR" altLang="en-US" dirty="0"/>
              <a:t>의 </a:t>
            </a:r>
            <a:r>
              <a:rPr lang="en-US" altLang="ko-KR" dirty="0" err="1"/>
              <a:t>fft</a:t>
            </a:r>
            <a:r>
              <a:rPr lang="ko-KR" altLang="en-US" dirty="0"/>
              <a:t>의 결과가 </a:t>
            </a:r>
            <a:r>
              <a:rPr lang="en-US" altLang="ko-KR" dirty="0"/>
              <a:t>521hz</a:t>
            </a:r>
            <a:r>
              <a:rPr lang="ko-KR" altLang="en-US" dirty="0"/>
              <a:t>의 </a:t>
            </a:r>
            <a:r>
              <a:rPr lang="ko-KR" altLang="en-US" dirty="0" err="1"/>
              <a:t>하모닉스로</a:t>
            </a:r>
            <a:r>
              <a:rPr lang="ko-KR" altLang="en-US" dirty="0"/>
              <a:t> 나오는 것을 확인해 중요한 데이터이고 오히려 </a:t>
            </a:r>
            <a:r>
              <a:rPr lang="en-US" altLang="ko-KR" dirty="0"/>
              <a:t>residual</a:t>
            </a:r>
            <a:r>
              <a:rPr lang="ko-KR" altLang="en-US" dirty="0"/>
              <a:t> 분석을 방해하는 </a:t>
            </a:r>
            <a:r>
              <a:rPr lang="en-US" altLang="ko-KR" dirty="0"/>
              <a:t>offset</a:t>
            </a:r>
            <a:r>
              <a:rPr lang="ko-KR" altLang="en-US" dirty="0"/>
              <a:t>으로 요소이며</a:t>
            </a:r>
            <a:r>
              <a:rPr lang="en-US" altLang="ko-KR" dirty="0"/>
              <a:t>, </a:t>
            </a:r>
            <a:r>
              <a:rPr lang="ko-KR" altLang="en-US" dirty="0"/>
              <a:t>아무런 경향성을 띄지 않았기에 </a:t>
            </a:r>
            <a:r>
              <a:rPr lang="en-US" altLang="ko-KR" dirty="0"/>
              <a:t>residual</a:t>
            </a:r>
            <a:r>
              <a:rPr lang="ko-KR" altLang="en-US" dirty="0"/>
              <a:t>을 제거하였습니다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전처리된</a:t>
            </a:r>
            <a:r>
              <a:rPr lang="ko-KR" altLang="en-US" dirty="0"/>
              <a:t> 신호는 </a:t>
            </a:r>
            <a:r>
              <a:rPr lang="en-US" altLang="ko-KR" dirty="0"/>
              <a:t>IMF1</a:t>
            </a:r>
            <a:r>
              <a:rPr lang="ko-KR" altLang="en-US" dirty="0"/>
              <a:t>번 신호부터 </a:t>
            </a:r>
            <a:r>
              <a:rPr lang="en-US" altLang="ko-KR" dirty="0"/>
              <a:t>IMF10</a:t>
            </a:r>
            <a:r>
              <a:rPr lang="ko-KR" altLang="en-US" dirty="0"/>
              <a:t>번까지 더한 신호가 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22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그래프는 </a:t>
            </a:r>
            <a:r>
              <a:rPr lang="en-US" altLang="ko-KR" dirty="0" err="1"/>
              <a:t>emd</a:t>
            </a:r>
            <a:r>
              <a:rPr lang="ko-KR" altLang="en-US" dirty="0"/>
              <a:t>를 활용하여 전처리를 진행하기 전과 후의 그래프 입니다</a:t>
            </a:r>
            <a:r>
              <a:rPr lang="en-US" altLang="ko-KR" dirty="0"/>
              <a:t>. RMS</a:t>
            </a:r>
            <a:r>
              <a:rPr lang="ko-KR" altLang="en-US" dirty="0"/>
              <a:t>값으로 경향성을 분석한 결과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outlier</a:t>
            </a:r>
            <a:r>
              <a:rPr lang="ko-KR" altLang="en-US" dirty="0"/>
              <a:t>가 제거되는 모습을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보다 정확한 분석을 진행하기 위해 </a:t>
            </a:r>
            <a:r>
              <a:rPr lang="en-US" altLang="ko-KR" dirty="0"/>
              <a:t>EMD data</a:t>
            </a:r>
            <a:r>
              <a:rPr lang="ko-KR" altLang="en-US" dirty="0"/>
              <a:t>에  </a:t>
            </a:r>
            <a:r>
              <a:rPr lang="en-US" altLang="ko-KR" dirty="0"/>
              <a:t>moving</a:t>
            </a:r>
            <a:r>
              <a:rPr lang="ko-KR" altLang="en-US" dirty="0"/>
              <a:t> </a:t>
            </a:r>
            <a:r>
              <a:rPr lang="en-US" altLang="ko-KR" dirty="0"/>
              <a:t>average filter</a:t>
            </a:r>
            <a:r>
              <a:rPr lang="ko-KR" altLang="en-US" dirty="0"/>
              <a:t>를 적용하여 오른쪽 그래프와 같이 전처리를 하였습니다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필터의 윈도우 사이즈는 </a:t>
            </a:r>
            <a:r>
              <a:rPr lang="en-US" altLang="ko-KR" dirty="0"/>
              <a:t>7</a:t>
            </a:r>
            <a:r>
              <a:rPr lang="ko-KR" altLang="en-US" dirty="0"/>
              <a:t>로 정했는데</a:t>
            </a:r>
            <a:r>
              <a:rPr lang="en-US" altLang="ko-KR" dirty="0"/>
              <a:t>, </a:t>
            </a:r>
            <a:r>
              <a:rPr lang="ko-KR" altLang="en-US" dirty="0"/>
              <a:t>이는 경험적으로 구해진 수치입니다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513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초반 </a:t>
            </a:r>
            <a:r>
              <a:rPr lang="en-US" altLang="ko-KR" dirty="0"/>
              <a:t>10%</a:t>
            </a:r>
            <a:r>
              <a:rPr lang="ko-KR" altLang="en-US" dirty="0"/>
              <a:t>와 마지막 </a:t>
            </a:r>
            <a:r>
              <a:rPr lang="en-US" altLang="ko-KR" dirty="0"/>
              <a:t>10%</a:t>
            </a:r>
            <a:r>
              <a:rPr lang="ko-KR" altLang="en-US" dirty="0"/>
              <a:t>의 데이터는 </a:t>
            </a:r>
            <a:r>
              <a:rPr lang="en-US" altLang="ko-KR" dirty="0" err="1"/>
              <a:t>cnc</a:t>
            </a:r>
            <a:r>
              <a:rPr lang="en-US" altLang="ko-KR" dirty="0"/>
              <a:t> </a:t>
            </a:r>
            <a:r>
              <a:rPr lang="ko-KR" altLang="en-US" dirty="0"/>
              <a:t>가공을 시작하고 마무리하는 작업의 구간이므로 신호의 크기가 크게 줄어드는 것을 확인할 수 있습니다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저희는 가운데 </a:t>
            </a:r>
            <a:r>
              <a:rPr lang="en-US" altLang="ko-KR" dirty="0"/>
              <a:t>80%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데이터만을 활용하여 </a:t>
            </a:r>
            <a:r>
              <a:rPr lang="en-US" altLang="ko-KR" dirty="0"/>
              <a:t>feature</a:t>
            </a:r>
            <a:r>
              <a:rPr lang="ko-KR" altLang="en-US" dirty="0"/>
              <a:t>를 추출하였습니다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힘과 가속도 </a:t>
            </a:r>
            <a:r>
              <a:rPr lang="en-US" altLang="ko-KR" dirty="0" err="1"/>
              <a:t>xyz</a:t>
            </a:r>
            <a:r>
              <a:rPr lang="ko-KR" altLang="en-US" dirty="0"/>
              <a:t>의 벡터의 크기를 활용해 각각의 </a:t>
            </a:r>
            <a:r>
              <a:rPr lang="en-US" altLang="ko-KR" dirty="0"/>
              <a:t>mag feature</a:t>
            </a:r>
            <a:r>
              <a:rPr lang="ko-KR" altLang="en-US" dirty="0"/>
              <a:t> 두개를 더 생성하였습니다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그렇게 힘 </a:t>
            </a:r>
            <a:r>
              <a:rPr lang="en-US" altLang="ko-KR" dirty="0"/>
              <a:t>4</a:t>
            </a:r>
            <a:r>
              <a:rPr lang="ko-KR" altLang="en-US" dirty="0"/>
              <a:t>개 가속도 </a:t>
            </a:r>
            <a:r>
              <a:rPr lang="en-US" altLang="ko-KR" dirty="0"/>
              <a:t>feature 4</a:t>
            </a:r>
            <a:r>
              <a:rPr lang="ko-KR" altLang="en-US" dirty="0"/>
              <a:t>개 총 </a:t>
            </a:r>
            <a:r>
              <a:rPr lang="en-US" altLang="ko-KR" dirty="0"/>
              <a:t>8</a:t>
            </a:r>
            <a:r>
              <a:rPr lang="ko-KR" altLang="en-US" dirty="0"/>
              <a:t>개의 데이터를 활용하여 특성을</a:t>
            </a:r>
            <a:r>
              <a:rPr lang="en-US" altLang="ko-KR" dirty="0"/>
              <a:t> </a:t>
            </a:r>
            <a:r>
              <a:rPr lang="ko-KR" altLang="en-US" dirty="0"/>
              <a:t>뽑았습니다 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Feature</a:t>
            </a:r>
            <a:r>
              <a:rPr lang="ko-KR" altLang="en-US" dirty="0"/>
              <a:t>는 </a:t>
            </a:r>
            <a:r>
              <a:rPr lang="en-US" altLang="ko-KR" dirty="0"/>
              <a:t>time feature</a:t>
            </a:r>
            <a:r>
              <a:rPr lang="ko-KR" altLang="en-US" dirty="0"/>
              <a:t>와 </a:t>
            </a:r>
            <a:r>
              <a:rPr lang="en-US" altLang="ko-KR" dirty="0"/>
              <a:t>frequency feature 15</a:t>
            </a:r>
            <a:r>
              <a:rPr lang="ko-KR" altLang="en-US" dirty="0"/>
              <a:t>개로 총 </a:t>
            </a:r>
            <a:r>
              <a:rPr lang="en-US" altLang="ko-KR" dirty="0"/>
              <a:t>120</a:t>
            </a:r>
            <a:r>
              <a:rPr lang="ko-KR" altLang="en-US" dirty="0"/>
              <a:t>개의 최종 </a:t>
            </a:r>
            <a:r>
              <a:rPr lang="en-US" altLang="ko-KR" dirty="0"/>
              <a:t>feature</a:t>
            </a:r>
            <a:r>
              <a:rPr lang="ko-KR" altLang="en-US" dirty="0"/>
              <a:t>로 진행했습니다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8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의 경향성을 활용해 주요한 </a:t>
            </a:r>
            <a:r>
              <a:rPr lang="en-US" altLang="ko-KR" dirty="0"/>
              <a:t>feature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선택하기 위해 </a:t>
            </a:r>
            <a:r>
              <a:rPr lang="en-US" altLang="ko-KR" dirty="0"/>
              <a:t>wear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과의 </a:t>
            </a:r>
            <a:r>
              <a:rPr lang="en-US" altLang="ko-KR" dirty="0"/>
              <a:t>correlation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활용하여 우선적으로 약 </a:t>
            </a:r>
            <a:r>
              <a:rPr lang="en-US" altLang="ko-KR" dirty="0"/>
              <a:t>60</a:t>
            </a:r>
            <a:r>
              <a:rPr lang="ko-KR" altLang="en-US" dirty="0"/>
              <a:t>개 정도의 </a:t>
            </a:r>
            <a:r>
              <a:rPr lang="en-US" altLang="ko-KR" dirty="0"/>
              <a:t>feature</a:t>
            </a:r>
            <a:r>
              <a:rPr lang="ko-KR" altLang="en-US" dirty="0"/>
              <a:t>를 선택했습니다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monotonicity</a:t>
            </a:r>
            <a:r>
              <a:rPr lang="ko-KR" altLang="en-US" dirty="0"/>
              <a:t>를 활용하여 </a:t>
            </a:r>
            <a:r>
              <a:rPr lang="en-US" altLang="ko-KR" dirty="0"/>
              <a:t>feature</a:t>
            </a:r>
            <a:r>
              <a:rPr lang="ko-KR" altLang="en-US" dirty="0"/>
              <a:t>들의 랭크를 선정하고 특정 </a:t>
            </a:r>
            <a:r>
              <a:rPr lang="en-US" altLang="ko-KR" dirty="0"/>
              <a:t>threshold</a:t>
            </a:r>
            <a:r>
              <a:rPr lang="ko-KR" altLang="en-US" dirty="0"/>
              <a:t>를 넘는 </a:t>
            </a:r>
            <a:r>
              <a:rPr lang="en-US" altLang="ko-KR" dirty="0"/>
              <a:t>feature</a:t>
            </a:r>
            <a:r>
              <a:rPr lang="ko-KR" altLang="en-US" dirty="0"/>
              <a:t>만 사용하여 평가를 진행했습니다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89E-193C-41AB-80FB-FB1BD32488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0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AC747-CE37-4F70-8EBC-1B56ECE812A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3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73BA-FEF6-4B36-9F96-5DA14A1E2F68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9562-9C17-4372-85D1-FFC46DC99AAE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22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0" y="365760"/>
            <a:ext cx="9794387" cy="5315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44" y="1324598"/>
            <a:ext cx="10922983" cy="48555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E1CB-18FD-4F97-921C-1D483556843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F3E9-3891-D757-C50F-F91992E0A2DC}"/>
              </a:ext>
            </a:extLst>
          </p:cNvPr>
          <p:cNvSpPr/>
          <p:nvPr userDrawn="1"/>
        </p:nvSpPr>
        <p:spPr>
          <a:xfrm>
            <a:off x="437744" y="965763"/>
            <a:ext cx="8364612" cy="45719"/>
          </a:xfrm>
          <a:prstGeom prst="rect">
            <a:avLst/>
          </a:prstGeom>
          <a:gradFill>
            <a:gsLst>
              <a:gs pos="0">
                <a:schemeClr val="bg1"/>
              </a:gs>
              <a:gs pos="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B49EF-45D1-1D7E-DAC7-5C36D0702092}"/>
              </a:ext>
            </a:extLst>
          </p:cNvPr>
          <p:cNvSpPr/>
          <p:nvPr userDrawn="1"/>
        </p:nvSpPr>
        <p:spPr>
          <a:xfrm>
            <a:off x="2661091" y="6362698"/>
            <a:ext cx="9158218" cy="5005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98000"/>
                  <a:lumMod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09422-CFB7-42C6-8AA2-A1472A52F5DC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58CF-529A-4451-9939-F6168760CF0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4399-EA23-4C5A-ACA5-A75593CB8DA8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098F0-9D89-4795-8303-9A71526FBF67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8DD0-62C4-4358-B46D-D3CC6854E1D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7A8F-E021-46AC-9B15-D0E4F8C4E95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1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CE00-3A7D-4F3B-B41D-494CC284CA4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0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047A37-A9AE-4A9E-A814-F71FF98CEC5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E8F2-D7DA-47AE-9DAA-01B65DE220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4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서울남산체 EB" panose="02020503020101020101" pitchFamily="18" charset="-127"/>
          <a:ea typeface="서울남산체 EB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810AFA-1047-20BF-94BC-D53E7267D912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gradFill>
            <a:gsLst>
              <a:gs pos="20000">
                <a:schemeClr val="accent5">
                  <a:lumMod val="75000"/>
                </a:schemeClr>
              </a:gs>
              <a:gs pos="100000">
                <a:srgbClr val="609AD0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8000">
                <a:schemeClr val="accent5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17CE9D-0565-1C97-F23D-6673BDBB68A6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75549-D0E3-EE79-45F8-A393E1A4C969}"/>
              </a:ext>
            </a:extLst>
          </p:cNvPr>
          <p:cNvSpPr/>
          <p:nvPr/>
        </p:nvSpPr>
        <p:spPr>
          <a:xfrm flipV="1">
            <a:off x="1551612" y="2847917"/>
            <a:ext cx="908877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51E69-5854-77D0-10C7-AB49ED58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64" y="5437274"/>
            <a:ext cx="2219325" cy="63817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1AE9D9-8B38-D9DD-17B3-FA8CEC8B86A1}"/>
              </a:ext>
            </a:extLst>
          </p:cNvPr>
          <p:cNvSpPr txBox="1">
            <a:spLocks/>
          </p:cNvSpPr>
          <p:nvPr/>
        </p:nvSpPr>
        <p:spPr>
          <a:xfrm>
            <a:off x="1551612" y="2100433"/>
            <a:ext cx="9152831" cy="1292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4000" dirty="0">
                <a:latin typeface="서울남산체 B" panose="02020503020101020101" pitchFamily="18" charset="-127"/>
                <a:ea typeface="서울남산체 B" panose="02020503020101020101" pitchFamily="18" charset="-127"/>
                <a:cs typeface="Times New Roman" panose="02020603050405020304" pitchFamily="18" charset="0"/>
              </a:rPr>
              <a:t>RUL : High speed CNC milling machine</a:t>
            </a:r>
            <a:endParaRPr lang="ko-KR" altLang="en-US" sz="4000" dirty="0">
              <a:latin typeface="서울남산체 B" panose="02020503020101020101" pitchFamily="18" charset="-127"/>
              <a:ea typeface="서울남산체 B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7F41DC-BE13-B4C9-8F03-D74A46A2AEA2}"/>
              </a:ext>
            </a:extLst>
          </p:cNvPr>
          <p:cNvSpPr txBox="1"/>
          <p:nvPr/>
        </p:nvSpPr>
        <p:spPr>
          <a:xfrm>
            <a:off x="4517640" y="3110180"/>
            <a:ext cx="315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서울남산체 B" panose="02020603020101020101" pitchFamily="18" charset="-127"/>
                <a:ea typeface="서울남산체 B" panose="02020603020101020101" pitchFamily="18" charset="-127"/>
              </a:rPr>
              <a:t>Industrial AI &amp; Automation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A4318-61A1-FB91-24AF-E0390AAB972D}"/>
              </a:ext>
            </a:extLst>
          </p:cNvPr>
          <p:cNvSpPr txBox="1"/>
          <p:nvPr/>
        </p:nvSpPr>
        <p:spPr>
          <a:xfrm>
            <a:off x="4438945" y="3901758"/>
            <a:ext cx="3327961" cy="144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2023.05.03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Prof. Young-</a:t>
            </a:r>
            <a:r>
              <a:rPr lang="en-US" altLang="ko-KR" sz="15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keun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Kim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21800773 Min-</a:t>
            </a:r>
            <a:r>
              <a:rPr lang="en-US" altLang="ko-KR" sz="15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ung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Han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21800805 Seung-</a:t>
            </a:r>
            <a:r>
              <a:rPr lang="en-US" altLang="ko-KR" sz="15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eun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Hwang</a:t>
            </a:r>
          </a:p>
        </p:txBody>
      </p:sp>
    </p:spTree>
    <p:extLst>
      <p:ext uri="{BB962C8B-B14F-4D97-AF65-F5344CB8AC3E}">
        <p14:creationId xmlns:p14="http://schemas.microsoft.com/office/powerpoint/2010/main" val="382837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68473-1BD1-4DCC-C1E2-9770F103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48C2A6-443D-1195-0758-20A99A7FA1D0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reduction :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DA4FB-B187-499B-667F-D5D78CF3471E}"/>
              </a:ext>
            </a:extLst>
          </p:cNvPr>
          <p:cNvSpPr txBox="1"/>
          <p:nvPr/>
        </p:nvSpPr>
        <p:spPr>
          <a:xfrm>
            <a:off x="452020" y="1150802"/>
            <a:ext cx="11373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Select ‘PCA 1’ as health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AB6BFE-E68B-194D-65D8-002D6E58C756}"/>
              </a:ext>
            </a:extLst>
          </p:cNvPr>
          <p:cNvGrpSpPr/>
          <p:nvPr/>
        </p:nvGrpSpPr>
        <p:grpSpPr>
          <a:xfrm>
            <a:off x="831273" y="1737175"/>
            <a:ext cx="10336141" cy="4531177"/>
            <a:chOff x="831273" y="1737175"/>
            <a:chExt cx="10336141" cy="45311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9F9E46-3350-B6D1-37E9-F2C4366C21EA}"/>
                </a:ext>
              </a:extLst>
            </p:cNvPr>
            <p:cNvSpPr txBox="1"/>
            <p:nvPr/>
          </p:nvSpPr>
          <p:spPr>
            <a:xfrm>
              <a:off x="1083616" y="5945187"/>
              <a:ext cx="987032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Two extracted PCAs  ]</a:t>
              </a:r>
              <a:endParaRPr lang="ko-KR" altLang="en-US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AB5A171-4671-2DCB-B8F6-AB6396693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3" y="1737175"/>
              <a:ext cx="5028877" cy="413543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6C52E79-56D0-1BCC-B754-27B65AD4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8538" y="1737175"/>
              <a:ext cx="5028876" cy="4104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43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3BA91-D0E8-E145-1833-6ED6E8B2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CFC83F-7B05-5786-8BBF-A161A5C8F7FB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RUL model tendency validation : C1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380942C-7B2D-2A3C-7B92-5B774F0AC3F6}"/>
              </a:ext>
            </a:extLst>
          </p:cNvPr>
          <p:cNvCxnSpPr>
            <a:cxnSpLocks/>
          </p:cNvCxnSpPr>
          <p:nvPr/>
        </p:nvCxnSpPr>
        <p:spPr>
          <a:xfrm>
            <a:off x="5671204" y="1378145"/>
            <a:ext cx="0" cy="486583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2C8729-55FF-0936-C7C9-A3945359F3F7}"/>
              </a:ext>
            </a:extLst>
          </p:cNvPr>
          <p:cNvSpPr txBox="1"/>
          <p:nvPr/>
        </p:nvSpPr>
        <p:spPr>
          <a:xfrm>
            <a:off x="452020" y="1152525"/>
            <a:ext cx="525728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Exponential degradation model is used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5F5E39-8810-C36C-7D3E-075D20A5D338}"/>
              </a:ext>
            </a:extLst>
          </p:cNvPr>
          <p:cNvGrpSpPr/>
          <p:nvPr/>
        </p:nvGrpSpPr>
        <p:grpSpPr>
          <a:xfrm>
            <a:off x="473829" y="1857375"/>
            <a:ext cx="11070471" cy="4386603"/>
            <a:chOff x="473829" y="1857375"/>
            <a:chExt cx="11070471" cy="438660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9F46B3-C8F6-E3A0-B34D-B4DE3F820363}"/>
                </a:ext>
              </a:extLst>
            </p:cNvPr>
            <p:cNvGrpSpPr/>
            <p:nvPr/>
          </p:nvGrpSpPr>
          <p:grpSpPr>
            <a:xfrm>
              <a:off x="473830" y="1857375"/>
              <a:ext cx="11070470" cy="4386602"/>
              <a:chOff x="474485" y="1242673"/>
              <a:chExt cx="11403188" cy="48658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71C49A-B549-AB57-E6DC-D3B998A833BB}"/>
                  </a:ext>
                </a:extLst>
              </p:cNvPr>
              <p:cNvSpPr txBox="1"/>
              <p:nvPr/>
            </p:nvSpPr>
            <p:spPr>
              <a:xfrm>
                <a:off x="474485" y="1242673"/>
                <a:ext cx="529833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[ RUL distribution plot result : generated model ]</a:t>
                </a:r>
                <a:endParaRPr lang="ko-KR" altLang="en-US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A5A740-7862-C319-6BB6-6EE783A58325}"/>
                  </a:ext>
                </a:extLst>
              </p:cNvPr>
              <p:cNvSpPr txBox="1"/>
              <p:nvPr/>
            </p:nvSpPr>
            <p:spPr>
              <a:xfrm>
                <a:off x="6419186" y="1242673"/>
                <a:ext cx="5298330" cy="358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[ RUL distribution plot result : test set validation ]</a:t>
                </a:r>
                <a:endParaRPr lang="ko-KR" altLang="en-US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A7C7835-42E2-3318-C8A9-11906925B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73" r="6112"/>
              <a:stretch/>
            </p:blipFill>
            <p:spPr>
              <a:xfrm>
                <a:off x="5998150" y="1648165"/>
                <a:ext cx="5879523" cy="4460340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35858F0-BB47-D314-639A-AE5CF92A5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2" r="6313"/>
            <a:stretch/>
          </p:blipFill>
          <p:spPr>
            <a:xfrm>
              <a:off x="473829" y="2222932"/>
              <a:ext cx="5143737" cy="4021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855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DF5F9F-D677-0788-4AA7-43EBDCE5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FA4671B-576F-3886-803D-B0FFAD0138CF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RUL model tendency validation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9828E0-EE1F-9A17-3B58-EDD827367CAA}"/>
              </a:ext>
            </a:extLst>
          </p:cNvPr>
          <p:cNvCxnSpPr>
            <a:cxnSpLocks/>
          </p:cNvCxnSpPr>
          <p:nvPr/>
        </p:nvCxnSpPr>
        <p:spPr>
          <a:xfrm>
            <a:off x="5671204" y="1378145"/>
            <a:ext cx="0" cy="486583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FFC44A-F1BE-6AF2-84C1-3A12B09CD77E}"/>
              </a:ext>
            </a:extLst>
          </p:cNvPr>
          <p:cNvSpPr txBox="1"/>
          <p:nvPr/>
        </p:nvSpPr>
        <p:spPr>
          <a:xfrm>
            <a:off x="466728" y="1216562"/>
            <a:ext cx="50387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RUL train set : C1 ]</a:t>
            </a:r>
            <a:endParaRPr lang="ko-KR" altLang="en-US" sz="15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0A662-0548-F67C-42B5-6E3E87E1D53A}"/>
              </a:ext>
            </a:extLst>
          </p:cNvPr>
          <p:cNvSpPr txBox="1"/>
          <p:nvPr/>
        </p:nvSpPr>
        <p:spPr>
          <a:xfrm>
            <a:off x="5924549" y="1216562"/>
            <a:ext cx="58007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RUL test set validation : C4 ]</a:t>
            </a:r>
            <a:endParaRPr lang="ko-KR" altLang="en-US" sz="15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E34742-A220-9922-1333-696CB9B9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0" y="1755442"/>
            <a:ext cx="5053432" cy="42901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D6E271-9C2D-6412-5789-571E0AD85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55442"/>
            <a:ext cx="5629269" cy="42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6977C-D0FC-DE51-1D8A-12508ACA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0FC82C7-CF0B-E929-86C1-6ED49DCACCDB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Wear prediction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D8936-AD52-46E0-2989-8A522F377919}"/>
              </a:ext>
            </a:extLst>
          </p:cNvPr>
          <p:cNvSpPr txBox="1"/>
          <p:nvPr/>
        </p:nvSpPr>
        <p:spPr>
          <a:xfrm>
            <a:off x="452020" y="6033185"/>
            <a:ext cx="68493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Performance of prediction of C1, C4 model ]</a:t>
            </a:r>
            <a:endParaRPr lang="ko-KR" altLang="en-US" sz="13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150A0B-425F-8182-1269-C685FD2073D3}"/>
              </a:ext>
            </a:extLst>
          </p:cNvPr>
          <p:cNvGrpSpPr/>
          <p:nvPr/>
        </p:nvGrpSpPr>
        <p:grpSpPr>
          <a:xfrm>
            <a:off x="7894138" y="1495641"/>
            <a:ext cx="3717351" cy="4261358"/>
            <a:chOff x="8238651" y="2190309"/>
            <a:chExt cx="3394026" cy="398557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316E813-34CF-8D8A-56E1-FBF343AD86D7}"/>
                </a:ext>
              </a:extLst>
            </p:cNvPr>
            <p:cNvSpPr/>
            <p:nvPr/>
          </p:nvSpPr>
          <p:spPr>
            <a:xfrm>
              <a:off x="8238651" y="2190309"/>
              <a:ext cx="3394026" cy="3651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Make each train models with c1, c4</a:t>
              </a:r>
              <a:endParaRPr lang="ko-KR" altLang="en-US" sz="12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41B51E9-6167-63EC-AFEC-3A66B111329E}"/>
                </a:ext>
              </a:extLst>
            </p:cNvPr>
            <p:cNvCxnSpPr/>
            <p:nvPr/>
          </p:nvCxnSpPr>
          <p:spPr>
            <a:xfrm>
              <a:off x="9936040" y="2676032"/>
              <a:ext cx="0" cy="270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37D34DE-B738-E183-ECFB-9F48D63140CE}"/>
                </a:ext>
              </a:extLst>
            </p:cNvPr>
            <p:cNvSpPr/>
            <p:nvPr/>
          </p:nvSpPr>
          <p:spPr>
            <a:xfrm>
              <a:off x="8238651" y="3086760"/>
              <a:ext cx="3394026" cy="392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- Performance evaluation of C1 &amp; C4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- Weight determination of each model</a:t>
              </a:r>
              <a:endParaRPr lang="ko-KR" altLang="en-US" sz="12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7D438D6-91D1-4C62-7E7E-85564C4D0D41}"/>
                </a:ext>
              </a:extLst>
            </p:cNvPr>
            <p:cNvCxnSpPr/>
            <p:nvPr/>
          </p:nvCxnSpPr>
          <p:spPr>
            <a:xfrm>
              <a:off x="9935852" y="3679029"/>
              <a:ext cx="0" cy="270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DFDBC1-5BD4-9CF6-C7A3-0AFE13224961}"/>
                </a:ext>
              </a:extLst>
            </p:cNvPr>
            <p:cNvSpPr/>
            <p:nvPr/>
          </p:nvSpPr>
          <p:spPr>
            <a:xfrm>
              <a:off x="8238651" y="4056972"/>
              <a:ext cx="3394026" cy="3651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Ensemble model generation</a:t>
              </a:r>
              <a:endParaRPr lang="ko-KR" altLang="en-US" sz="12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8CA031E-C162-494E-4E1A-A74C277A659F}"/>
                </a:ext>
              </a:extLst>
            </p:cNvPr>
            <p:cNvCxnSpPr/>
            <p:nvPr/>
          </p:nvCxnSpPr>
          <p:spPr>
            <a:xfrm>
              <a:off x="9936228" y="4583034"/>
              <a:ext cx="0" cy="270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F8A3B0-A600-DBDF-AB85-8955DD1C4F4E}"/>
                </a:ext>
              </a:extLst>
            </p:cNvPr>
            <p:cNvSpPr/>
            <p:nvPr/>
          </p:nvSpPr>
          <p:spPr>
            <a:xfrm>
              <a:off x="8238651" y="4933866"/>
              <a:ext cx="3394026" cy="3651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Test set prediction : c3, c5</a:t>
              </a:r>
              <a:endParaRPr lang="ko-KR" altLang="en-US" sz="12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C49E426-D047-38CB-57FC-C4A112658D78}"/>
                </a:ext>
              </a:extLst>
            </p:cNvPr>
            <p:cNvCxnSpPr/>
            <p:nvPr/>
          </p:nvCxnSpPr>
          <p:spPr>
            <a:xfrm>
              <a:off x="9935852" y="5456542"/>
              <a:ext cx="0" cy="2708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C078955-008A-631F-AAC7-BCAAE8E2A16B}"/>
                </a:ext>
              </a:extLst>
            </p:cNvPr>
            <p:cNvSpPr/>
            <p:nvPr/>
          </p:nvSpPr>
          <p:spPr>
            <a:xfrm>
              <a:off x="8238651" y="5810760"/>
              <a:ext cx="3394026" cy="3651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Performance evaluation</a:t>
              </a:r>
              <a:endParaRPr lang="ko-KR" altLang="en-US" sz="1200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03A043-C0B6-70B2-119A-312AF8C034F8}"/>
              </a:ext>
            </a:extLst>
          </p:cNvPr>
          <p:cNvSpPr txBox="1"/>
          <p:nvPr/>
        </p:nvSpPr>
        <p:spPr>
          <a:xfrm>
            <a:off x="7894138" y="5910480"/>
            <a:ext cx="3717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Flow chart of further process]</a:t>
            </a:r>
            <a:endParaRPr lang="ko-KR" altLang="en-US" sz="13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5681CF-0D89-C349-ABEE-FE01281DB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0" y="1495641"/>
            <a:ext cx="6849385" cy="4438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A7567-A798-9FCF-7393-175FF440D5C6}"/>
              </a:ext>
            </a:extLst>
          </p:cNvPr>
          <p:cNvSpPr txBox="1"/>
          <p:nvPr/>
        </p:nvSpPr>
        <p:spPr>
          <a:xfrm>
            <a:off x="452020" y="1052873"/>
            <a:ext cx="525728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Linear regression model is generated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160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12003A-92FB-521F-A1FB-CBCFAB45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1B8E6C8-F6C3-FEB5-055C-05E10005A9C8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Wear prediction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8BE135-5A8C-A33F-7BCF-BAC1344C455E}"/>
                  </a:ext>
                </a:extLst>
              </p:cNvPr>
              <p:cNvSpPr txBox="1"/>
              <p:nvPr/>
            </p:nvSpPr>
            <p:spPr>
              <a:xfrm>
                <a:off x="452020" y="1017234"/>
                <a:ext cx="11158955" cy="169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To prevent overfitting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Ensemble model is created by applying </a:t>
                </a:r>
                <a:b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weight to each models : C1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) + C4 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𝐹𝑖𝑛𝑎𝑙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𝑝𝑟𝑒𝑑𝑖𝑐𝑡𝑖𝑜𝑛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 =0.9 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1+0.1∗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4</m:t>
                    </m:r>
                  </m:oMath>
                </a14:m>
                <a:endPara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8BE135-5A8C-A33F-7BCF-BAC1344C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20" y="1017234"/>
                <a:ext cx="11158955" cy="1699632"/>
              </a:xfrm>
              <a:prstGeom prst="rect">
                <a:avLst/>
              </a:prstGeom>
              <a:blipFill>
                <a:blip r:embed="rId3"/>
                <a:stretch>
                  <a:fillRect l="-328" b="-3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6E7F92C-2FDA-D834-8A05-9A49BCDE8ED0}"/>
              </a:ext>
            </a:extLst>
          </p:cNvPr>
          <p:cNvSpPr txBox="1"/>
          <p:nvPr/>
        </p:nvSpPr>
        <p:spPr>
          <a:xfrm>
            <a:off x="6221243" y="5947831"/>
            <a:ext cx="5272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Prediction error ]</a:t>
            </a:r>
            <a:endParaRPr lang="ko-KR" altLang="en-US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FF1FDC-0FFA-78CD-46BB-315B1406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21" y="2817637"/>
            <a:ext cx="5027049" cy="30405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07A41D-7F51-E1B1-173F-6F38E9683490}"/>
              </a:ext>
            </a:extLst>
          </p:cNvPr>
          <p:cNvSpPr txBox="1"/>
          <p:nvPr/>
        </p:nvSpPr>
        <p:spPr>
          <a:xfrm>
            <a:off x="812921" y="5947830"/>
            <a:ext cx="5027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Validation of prediction value : Ensemble model ]</a:t>
            </a:r>
            <a:endParaRPr lang="ko-KR" altLang="en-US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E89874-E73B-1543-12A1-2C21668A31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19" b="559"/>
          <a:stretch/>
        </p:blipFill>
        <p:spPr>
          <a:xfrm>
            <a:off x="6221243" y="2817609"/>
            <a:ext cx="5272418" cy="30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4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F6977C-D0FC-DE51-1D8A-12508ACA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896713-4C17-49C6-B03E-A7392CAA8CB9}"/>
                  </a:ext>
                </a:extLst>
              </p:cNvPr>
              <p:cNvSpPr txBox="1"/>
              <p:nvPr/>
            </p:nvSpPr>
            <p:spPr>
              <a:xfrm>
                <a:off x="452019" y="1052873"/>
                <a:ext cx="11158955" cy="133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To prevent overfitting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Ensemble model is created by applying weight to each models : C1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) + C4 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𝐹𝑖𝑛𝑎𝑙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𝑝𝑟𝑒𝑑𝑖𝑐𝑡𝑖𝑜𝑛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 =0.9 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𝐶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1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𝑝𝑟𝑒𝑑𝑖𝑐𝑡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+0.1∗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𝐶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4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𝑝𝑟𝑒𝑑𝑖𝑐𝑡</m:t>
                        </m:r>
                      </m:sub>
                    </m:sSub>
                  </m:oMath>
                </a14:m>
                <a:endParaRPr lang="en-US" altLang="ko-KR" b="0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896713-4C17-49C6-B03E-A7392CAA8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19" y="1052873"/>
                <a:ext cx="11158955" cy="1333570"/>
              </a:xfrm>
              <a:prstGeom prst="rect">
                <a:avLst/>
              </a:prstGeom>
              <a:blipFill>
                <a:blip r:embed="rId3"/>
                <a:stretch>
                  <a:fillRect l="-328" b="-4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0FC82C7-CF0B-E929-86C1-6ED49DCACCDB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Wear prediction model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7DC0-BD11-CB77-8B94-6FAA7731580F}"/>
              </a:ext>
            </a:extLst>
          </p:cNvPr>
          <p:cNvGrpSpPr/>
          <p:nvPr/>
        </p:nvGrpSpPr>
        <p:grpSpPr>
          <a:xfrm>
            <a:off x="5537850" y="2601798"/>
            <a:ext cx="5810777" cy="3696873"/>
            <a:chOff x="2491724" y="2417694"/>
            <a:chExt cx="6136915" cy="40763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5EBD48-A685-0A18-7771-C2B07057FCE5}"/>
                </a:ext>
              </a:extLst>
            </p:cNvPr>
            <p:cNvSpPr txBox="1"/>
            <p:nvPr/>
          </p:nvSpPr>
          <p:spPr>
            <a:xfrm>
              <a:off x="2491724" y="6151022"/>
              <a:ext cx="6136915" cy="34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Test set validation ]</a:t>
              </a:r>
              <a:endParaRPr lang="ko-KR" altLang="en-US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D6208-C35F-A40D-868E-1E80D738B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8469" y="2417694"/>
              <a:ext cx="5146641" cy="35655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4D8936-AD52-46E0-2989-8A522F377919}"/>
              </a:ext>
            </a:extLst>
          </p:cNvPr>
          <p:cNvSpPr txBox="1"/>
          <p:nvPr/>
        </p:nvSpPr>
        <p:spPr>
          <a:xfrm>
            <a:off x="575037" y="6070863"/>
            <a:ext cx="49891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C6 validation result ]</a:t>
            </a:r>
            <a:endParaRPr lang="ko-KR" altLang="en-US" sz="15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8BE37E-E137-FAEE-7D0A-0CFF01881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36" y="2601797"/>
            <a:ext cx="4989190" cy="34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810AFA-1047-20BF-94BC-D53E7267D912}"/>
              </a:ext>
            </a:extLst>
          </p:cNvPr>
          <p:cNvSpPr/>
          <p:nvPr/>
        </p:nvSpPr>
        <p:spPr>
          <a:xfrm>
            <a:off x="6927" y="0"/>
            <a:ext cx="12192000" cy="532563"/>
          </a:xfrm>
          <a:prstGeom prst="rect">
            <a:avLst/>
          </a:prstGeom>
          <a:gradFill>
            <a:gsLst>
              <a:gs pos="20000">
                <a:schemeClr val="accent5">
                  <a:lumMod val="75000"/>
                </a:schemeClr>
              </a:gs>
              <a:gs pos="100000">
                <a:srgbClr val="609AD0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8000">
                <a:schemeClr val="accent5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17CE9D-0565-1C97-F23D-6673BDBB68A6}"/>
              </a:ext>
            </a:extLst>
          </p:cNvPr>
          <p:cNvSpPr/>
          <p:nvPr/>
        </p:nvSpPr>
        <p:spPr>
          <a:xfrm>
            <a:off x="0" y="6325437"/>
            <a:ext cx="12192000" cy="532563"/>
          </a:xfrm>
          <a:prstGeom prst="rect">
            <a:avLst/>
          </a:prstGeom>
          <a:gradFill flip="none" rotWithShape="1">
            <a:gsLst>
              <a:gs pos="79000">
                <a:schemeClr val="accent5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75549-D0E3-EE79-45F8-A393E1A4C969}"/>
              </a:ext>
            </a:extLst>
          </p:cNvPr>
          <p:cNvSpPr/>
          <p:nvPr/>
        </p:nvSpPr>
        <p:spPr>
          <a:xfrm>
            <a:off x="1920620" y="2893637"/>
            <a:ext cx="836461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51E69-5854-77D0-10C7-AB49ED58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64" y="5437274"/>
            <a:ext cx="2219325" cy="63817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31AE9D9-8B38-D9DD-17B3-FA8CEC8B86A1}"/>
              </a:ext>
            </a:extLst>
          </p:cNvPr>
          <p:cNvSpPr txBox="1">
            <a:spLocks/>
          </p:cNvSpPr>
          <p:nvPr/>
        </p:nvSpPr>
        <p:spPr>
          <a:xfrm>
            <a:off x="1551612" y="2144822"/>
            <a:ext cx="9088771" cy="1292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Wingdings 2" pitchFamily="18" charset="2"/>
              <a:buNone/>
            </a:pPr>
            <a:r>
              <a:rPr lang="en-US" altLang="ko-KR" sz="4000" dirty="0">
                <a:latin typeface="현대하모니 L" panose="02020603020101020101" pitchFamily="18" charset="-127"/>
                <a:ea typeface="현대하모니 L" panose="02020603020101020101" pitchFamily="18" charset="-127"/>
                <a:cs typeface="Times New Roman" panose="02020603050405020304" pitchFamily="18" charset="0"/>
              </a:rPr>
              <a:t>Journal review</a:t>
            </a:r>
            <a:endParaRPr lang="ko-KR" altLang="en-US" sz="4000" dirty="0">
              <a:latin typeface="현대하모니 L" panose="02020603020101020101" pitchFamily="18" charset="-127"/>
              <a:ea typeface="현대하모니 L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7F41DC-BE13-B4C9-8F03-D74A46A2AEA2}"/>
              </a:ext>
            </a:extLst>
          </p:cNvPr>
          <p:cNvSpPr txBox="1"/>
          <p:nvPr/>
        </p:nvSpPr>
        <p:spPr>
          <a:xfrm>
            <a:off x="132693" y="2927636"/>
            <a:ext cx="11940466" cy="2381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Industrial AI &amp; Automation</a:t>
            </a:r>
          </a:p>
          <a:p>
            <a:pPr algn="ctr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Multi-Sensor Data Fusion for Remaining Useful Life Prediction</a:t>
            </a: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of high speed CNC </a:t>
            </a:r>
            <a:r>
              <a:rPr lang="en-US" altLang="ko-KR" sz="20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milling machine</a:t>
            </a:r>
            <a:endParaRPr lang="en-US" altLang="ko-KR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Min Liu, </a:t>
            </a:r>
            <a:r>
              <a:rPr lang="en-US" altLang="ko-KR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Xifan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Yao, </a:t>
            </a:r>
            <a:r>
              <a:rPr lang="en-US" altLang="ko-KR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Jianming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Zhang, </a:t>
            </a:r>
            <a:r>
              <a:rPr lang="en-US" altLang="ko-KR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Wocheng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Chen, Xuan Jing and </a:t>
            </a:r>
            <a:r>
              <a:rPr lang="en-US" altLang="ko-KR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Kesai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Wnag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7184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F943B-3517-C078-5AB1-3F1F671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443650-9113-369C-84B8-99E2ACA04DB3}"/>
              </a:ext>
            </a:extLst>
          </p:cNvPr>
          <p:cNvGrpSpPr/>
          <p:nvPr/>
        </p:nvGrpSpPr>
        <p:grpSpPr>
          <a:xfrm>
            <a:off x="6786034" y="1139907"/>
            <a:ext cx="4852591" cy="5077382"/>
            <a:chOff x="420745" y="1201126"/>
            <a:chExt cx="4975407" cy="52541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7FEBE4-00F5-7AE8-5616-0E823A14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745" y="1201126"/>
              <a:ext cx="4975407" cy="48451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D6D112-EE8A-A4BF-7DAC-6F69514E42A1}"/>
                </a:ext>
              </a:extLst>
            </p:cNvPr>
            <p:cNvSpPr txBox="1"/>
            <p:nvPr/>
          </p:nvSpPr>
          <p:spPr>
            <a:xfrm>
              <a:off x="420745" y="6120882"/>
              <a:ext cx="4975407" cy="334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Denoise : CEEMD method ]</a:t>
              </a:r>
              <a:endParaRPr lang="ko-KR" altLang="en-US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5FD86D5-3929-93DA-6521-5741D8B8E0E6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Overall flow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759158-C072-F5DC-4031-1B3AF6DDDF78}"/>
              </a:ext>
            </a:extLst>
          </p:cNvPr>
          <p:cNvGrpSpPr/>
          <p:nvPr/>
        </p:nvGrpSpPr>
        <p:grpSpPr>
          <a:xfrm>
            <a:off x="452020" y="1139907"/>
            <a:ext cx="6334014" cy="5077382"/>
            <a:chOff x="452020" y="1139907"/>
            <a:chExt cx="6334014" cy="507738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CB1BB2-C67F-21C2-2A4E-444E6A9D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020" y="1139907"/>
              <a:ext cx="6334014" cy="46820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E6D844-BF44-C515-F904-3E660373866C}"/>
                </a:ext>
              </a:extLst>
            </p:cNvPr>
            <p:cNvSpPr txBox="1"/>
            <p:nvPr/>
          </p:nvSpPr>
          <p:spPr>
            <a:xfrm>
              <a:off x="452020" y="5894124"/>
              <a:ext cx="633401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Flow chart of the journal ]</a:t>
              </a:r>
              <a:endParaRPr lang="ko-KR" altLang="en-US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74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3EABA-178E-F146-DD32-052E71A5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86A79-1C11-F39B-80DC-A1521846F6EE}"/>
              </a:ext>
            </a:extLst>
          </p:cNvPr>
          <p:cNvGrpSpPr/>
          <p:nvPr/>
        </p:nvGrpSpPr>
        <p:grpSpPr>
          <a:xfrm>
            <a:off x="5676899" y="1680688"/>
            <a:ext cx="6599942" cy="2359428"/>
            <a:chOff x="5042518" y="4638553"/>
            <a:chExt cx="6599942" cy="2359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6F03A0-695B-2C6C-3C19-8B1D3C12680E}"/>
                </a:ext>
              </a:extLst>
            </p:cNvPr>
            <p:cNvSpPr txBox="1"/>
            <p:nvPr/>
          </p:nvSpPr>
          <p:spPr>
            <a:xfrm>
              <a:off x="5042518" y="4638553"/>
              <a:ext cx="17696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[CEEMD method]</a:t>
              </a:r>
              <a:endParaRPr lang="ko-KR" altLang="en-US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719A43-1CCF-97CF-7D9F-02DF9997142A}"/>
                    </a:ext>
                  </a:extLst>
                </p:cNvPr>
                <p:cNvSpPr txBox="1"/>
                <p:nvPr/>
              </p:nvSpPr>
              <p:spPr>
                <a:xfrm>
                  <a:off x="5117373" y="4961718"/>
                  <a:ext cx="6525087" cy="20362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Tx/>
                    <a:buChar char="-"/>
                  </a:pPr>
                  <a:r>
                    <a:rPr lang="en-US" altLang="ko-KR" sz="15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Apply different white noise to signal with iteration</a:t>
                  </a:r>
                </a:p>
                <a:p>
                  <a:pPr marL="285750" indent="-285750">
                    <a:lnSpc>
                      <a:spcPct val="150000"/>
                    </a:lnSpc>
                    <a:buFontTx/>
                    <a:buChar char="-"/>
                  </a:pPr>
                  <a:r>
                    <a:rPr lang="en-US" altLang="ko-KR" sz="15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Get multiple IMFs with each signal (added noise)</a:t>
                  </a:r>
                </a:p>
                <a:p>
                  <a:pPr marL="285750" indent="-285750">
                    <a:lnSpc>
                      <a:spcPct val="150000"/>
                    </a:lnSpc>
                    <a:buFontTx/>
                    <a:buChar char="-"/>
                  </a:pPr>
                  <a:r>
                    <a:rPr lang="en-US" altLang="ko-KR" sz="15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Get mean value of each IMFs</a:t>
                  </a:r>
                </a:p>
                <a:p>
                  <a:pPr marL="285750" indent="-285750">
                    <a:lnSpc>
                      <a:spcPct val="150000"/>
                    </a:lnSpc>
                    <a:buFontTx/>
                    <a:buChar char="-"/>
                  </a:pPr>
                  <a:r>
                    <a:rPr lang="en-US" altLang="ko-KR" sz="15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Reconstruct of raw signal without noise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        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500" b="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𝐼𝑀𝐹</m:t>
                            </m:r>
                          </m:e>
                        </m:nary>
                      </m:oMath>
                    </m:oMathPara>
                  </a14:m>
                  <a:endParaRPr lang="en-US" altLang="ko-KR" sz="1500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719A43-1CCF-97CF-7D9F-02DF99971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373" y="4961718"/>
                  <a:ext cx="6525087" cy="2036263"/>
                </a:xfrm>
                <a:prstGeom prst="rect">
                  <a:avLst/>
                </a:prstGeom>
                <a:blipFill>
                  <a:blip r:embed="rId3"/>
                  <a:stretch>
                    <a:fillRect l="-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970B6E-FEC2-B564-DEE5-41B0EAF66CF3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Denoise : CEEMD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EAB1D-315C-FB79-200D-C00EB64FEE43}"/>
              </a:ext>
            </a:extLst>
          </p:cNvPr>
          <p:cNvSpPr txBox="1"/>
          <p:nvPr/>
        </p:nvSpPr>
        <p:spPr>
          <a:xfrm>
            <a:off x="452020" y="1138990"/>
            <a:ext cx="10449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 : Complementary Ensemble Empirical Mode Decomposition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D7C88C-1CD3-5ED4-9DAE-1C8ED8DDB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754" y="4065170"/>
            <a:ext cx="6163726" cy="211881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87887E-777E-8D00-0F96-B7F000660F9D}"/>
              </a:ext>
            </a:extLst>
          </p:cNvPr>
          <p:cNvGrpSpPr/>
          <p:nvPr/>
        </p:nvGrpSpPr>
        <p:grpSpPr>
          <a:xfrm>
            <a:off x="545490" y="1508323"/>
            <a:ext cx="4893776" cy="4848028"/>
            <a:chOff x="545490" y="1674265"/>
            <a:chExt cx="4893776" cy="468208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78F947D-510E-DA5E-112C-B68D27E2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490" y="1674265"/>
              <a:ext cx="4852591" cy="468208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0BFFF1-8819-043F-12D3-2239E2D6812F}"/>
                </a:ext>
              </a:extLst>
            </p:cNvPr>
            <p:cNvSpPr txBox="1"/>
            <p:nvPr/>
          </p:nvSpPr>
          <p:spPr>
            <a:xfrm>
              <a:off x="3365370" y="4423389"/>
              <a:ext cx="1904214" cy="4502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1C2CC1-01B2-890F-3A2E-246040480095}"/>
                </a:ext>
              </a:extLst>
            </p:cNvPr>
            <p:cNvSpPr/>
            <p:nvPr/>
          </p:nvSpPr>
          <p:spPr>
            <a:xfrm>
              <a:off x="624044" y="2434611"/>
              <a:ext cx="339365" cy="34879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CFF366B-2DDB-B9F4-26B7-3D3D956E6A54}"/>
                </a:ext>
              </a:extLst>
            </p:cNvPr>
            <p:cNvSpPr/>
            <p:nvPr/>
          </p:nvSpPr>
          <p:spPr>
            <a:xfrm>
              <a:off x="624045" y="4248993"/>
              <a:ext cx="339365" cy="34879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F5BF011-A3CA-A397-C8A8-B25B2068E61D}"/>
                </a:ext>
              </a:extLst>
            </p:cNvPr>
            <p:cNvSpPr/>
            <p:nvPr/>
          </p:nvSpPr>
          <p:spPr>
            <a:xfrm>
              <a:off x="5099901" y="3575575"/>
              <a:ext cx="339365" cy="34879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568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5ECDC9-FA57-5FC9-9F56-F0DFBFB9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6D8083B-51DF-C8F6-DC67-8D56A8871268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C3B1C-5176-32A5-0BD9-1AADED3E5586}"/>
              </a:ext>
            </a:extLst>
          </p:cNvPr>
          <p:cNvSpPr txBox="1"/>
          <p:nvPr/>
        </p:nvSpPr>
        <p:spPr>
          <a:xfrm>
            <a:off x="452020" y="1059646"/>
            <a:ext cx="10449759" cy="199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Used method : </a:t>
            </a:r>
            <a:r>
              <a:rPr lang="en-US" altLang="ko-KR" sz="17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lightGBM</a:t>
            </a: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method (Gradient Boosting Decision Tree)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Sequentially construct multiple decision trees (reduces prediction error)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Partition with train, test </a:t>
            </a: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evaluation of performance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Considers feature importance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7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VIM score evaluation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CD89EF-D0CD-02F6-24B5-96EB69908A1C}"/>
              </a:ext>
            </a:extLst>
          </p:cNvPr>
          <p:cNvGrpSpPr/>
          <p:nvPr/>
        </p:nvGrpSpPr>
        <p:grpSpPr>
          <a:xfrm>
            <a:off x="8504807" y="1063490"/>
            <a:ext cx="3101785" cy="5134402"/>
            <a:chOff x="8468126" y="1109516"/>
            <a:chExt cx="3173977" cy="521383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BD083F9-8876-71CB-E06B-CE6CFA915EC1}"/>
                </a:ext>
              </a:extLst>
            </p:cNvPr>
            <p:cNvGrpSpPr/>
            <p:nvPr/>
          </p:nvGrpSpPr>
          <p:grpSpPr>
            <a:xfrm>
              <a:off x="8468126" y="1109516"/>
              <a:ext cx="3173977" cy="4808251"/>
              <a:chOff x="8238651" y="1343077"/>
              <a:chExt cx="3394402" cy="4858953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2982A03-6263-2A4C-5AD1-4FAA57A58E2C}"/>
                  </a:ext>
                </a:extLst>
              </p:cNvPr>
              <p:cNvSpPr/>
              <p:nvPr/>
            </p:nvSpPr>
            <p:spPr>
              <a:xfrm>
                <a:off x="8238651" y="1343077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Features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531377D3-51E0-51D8-DE24-7A2ED107E790}"/>
                  </a:ext>
                </a:extLst>
              </p:cNvPr>
              <p:cNvCxnSpPr/>
              <p:nvPr/>
            </p:nvCxnSpPr>
            <p:spPr>
              <a:xfrm>
                <a:off x="9935852" y="1828800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D649BA6-DFC4-A949-9C6A-6C45729A23AC}"/>
                  </a:ext>
                </a:extLst>
              </p:cNvPr>
              <p:cNvSpPr/>
              <p:nvPr/>
            </p:nvSpPr>
            <p:spPr>
              <a:xfrm>
                <a:off x="8238651" y="2190309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 err="1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lightGBM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AFA9DD35-4653-9A3B-4472-4E3B4EA44F86}"/>
                  </a:ext>
                </a:extLst>
              </p:cNvPr>
              <p:cNvCxnSpPr/>
              <p:nvPr/>
            </p:nvCxnSpPr>
            <p:spPr>
              <a:xfrm>
                <a:off x="9936040" y="2676032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992268D-0461-A857-C278-0D58F50282EB}"/>
                  </a:ext>
                </a:extLst>
              </p:cNvPr>
              <p:cNvSpPr/>
              <p:nvPr/>
            </p:nvSpPr>
            <p:spPr>
              <a:xfrm>
                <a:off x="8238839" y="3037541"/>
                <a:ext cx="3394026" cy="509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Evaluation of feature importance</a:t>
                </a:r>
              </a:p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with cross validation method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3A4CB7DE-3F69-AE0F-DEF1-2375FDB5C33A}"/>
                  </a:ext>
                </a:extLst>
              </p:cNvPr>
              <p:cNvCxnSpPr/>
              <p:nvPr/>
            </p:nvCxnSpPr>
            <p:spPr>
              <a:xfrm>
                <a:off x="9935852" y="3679029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6A33AB0-E5F7-E141-1472-9BA46C9A0DFB}"/>
                  </a:ext>
                </a:extLst>
              </p:cNvPr>
              <p:cNvSpPr/>
              <p:nvPr/>
            </p:nvSpPr>
            <p:spPr>
              <a:xfrm>
                <a:off x="8238839" y="4073524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VIM score calculation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47331DB9-6040-42E2-331B-FE81CF47F4C2}"/>
                  </a:ext>
                </a:extLst>
              </p:cNvPr>
              <p:cNvCxnSpPr/>
              <p:nvPr/>
            </p:nvCxnSpPr>
            <p:spPr>
              <a:xfrm>
                <a:off x="9936228" y="4583034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E53E818-C7CC-5691-5460-8DE3A23AB7D3}"/>
                  </a:ext>
                </a:extLst>
              </p:cNvPr>
              <p:cNvSpPr/>
              <p:nvPr/>
            </p:nvSpPr>
            <p:spPr>
              <a:xfrm>
                <a:off x="8239027" y="4963397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Feature selection with high scores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1E5F59EA-BE6B-D419-AA37-DCA5849C8BC5}"/>
                  </a:ext>
                </a:extLst>
              </p:cNvPr>
              <p:cNvCxnSpPr/>
              <p:nvPr/>
            </p:nvCxnSpPr>
            <p:spPr>
              <a:xfrm>
                <a:off x="9935852" y="5456542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8B57A5-8645-6AF2-F11C-DC47BE309F57}"/>
                  </a:ext>
                </a:extLst>
              </p:cNvPr>
              <p:cNvSpPr/>
              <p:nvPr/>
            </p:nvSpPr>
            <p:spPr>
              <a:xfrm>
                <a:off x="8238651" y="5836905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IABC – BPNN training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E36014-DFCE-6A14-64FC-C15E47C29D9A}"/>
                </a:ext>
              </a:extLst>
            </p:cNvPr>
            <p:cNvSpPr txBox="1"/>
            <p:nvPr/>
          </p:nvSpPr>
          <p:spPr>
            <a:xfrm>
              <a:off x="8468126" y="6026437"/>
              <a:ext cx="3173625" cy="29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Flow chart of feature selection ]</a:t>
              </a:r>
              <a:endParaRPr lang="ko-KR" altLang="en-US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EFEBA19-F12C-C16C-6D70-F031A905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8" y="3271540"/>
            <a:ext cx="7448563" cy="28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1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FB510E-596D-E777-9B08-C7F9C7EB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4561179-F3F8-322F-C63E-11A08DEE835A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Project</a:t>
            </a:r>
            <a:r>
              <a:rPr lang="ko-KR" altLang="en-US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11E634-B47E-DF7B-DD1C-90504037BF91}"/>
              </a:ext>
            </a:extLst>
          </p:cNvPr>
          <p:cNvSpPr txBox="1"/>
          <p:nvPr/>
        </p:nvSpPr>
        <p:spPr>
          <a:xfrm>
            <a:off x="452020" y="1100029"/>
            <a:ext cx="11320880" cy="2328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Proper analysis of data obtained from multi sensors attached to the CNC milling machine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Based on the data, </a:t>
            </a:r>
            <a:r>
              <a:rPr lang="en-US" altLang="ko-KR" sz="2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exponential degradation model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will be made to evaluate the validity of a cutter’s lifespan prediction model.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Finally, this project aims to create </a:t>
            </a:r>
            <a:r>
              <a:rPr lang="en-US" altLang="ko-KR" sz="2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ensemble prediction model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by combining multiple training data models to predict the actual wear level in the test set.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7C5261-1D9D-BEB3-F968-B358EC53E3E7}"/>
              </a:ext>
            </a:extLst>
          </p:cNvPr>
          <p:cNvGrpSpPr/>
          <p:nvPr/>
        </p:nvGrpSpPr>
        <p:grpSpPr>
          <a:xfrm>
            <a:off x="452020" y="3922351"/>
            <a:ext cx="10908707" cy="2340526"/>
            <a:chOff x="452020" y="3922351"/>
            <a:chExt cx="10908707" cy="23405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872897-3749-EC93-E936-BF7F32162648}"/>
                </a:ext>
              </a:extLst>
            </p:cNvPr>
            <p:cNvSpPr txBox="1"/>
            <p:nvPr/>
          </p:nvSpPr>
          <p:spPr>
            <a:xfrm>
              <a:off x="685799" y="4614831"/>
              <a:ext cx="1895476" cy="30777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Data analysis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5F9C46B-80A1-D0A0-379C-78D563F4D5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8597" y="4785515"/>
              <a:ext cx="4275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EF9465-9243-3B5D-AE6C-967004366779}"/>
                </a:ext>
              </a:extLst>
            </p:cNvPr>
            <p:cNvSpPr txBox="1"/>
            <p:nvPr/>
          </p:nvSpPr>
          <p:spPr>
            <a:xfrm>
              <a:off x="3163421" y="4631626"/>
              <a:ext cx="1895476" cy="30777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Feature extraction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0FBA4D1-4C12-9F7E-C75F-F1C2AE4F53BF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5147347" y="4183978"/>
              <a:ext cx="881587" cy="601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F6B0B95-4904-2620-F792-1FA822130E22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5147347" y="4785515"/>
              <a:ext cx="881586" cy="632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A6DF83-0C02-DCB5-41EA-37D6914E88CD}"/>
                </a:ext>
              </a:extLst>
            </p:cNvPr>
            <p:cNvSpPr txBox="1"/>
            <p:nvPr/>
          </p:nvSpPr>
          <p:spPr>
            <a:xfrm>
              <a:off x="6028934" y="3922368"/>
              <a:ext cx="2286391" cy="52322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Exponential degradation model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49C34B-1CB8-A3C1-4B07-E782C4ADF936}"/>
                </a:ext>
              </a:extLst>
            </p:cNvPr>
            <p:cNvSpPr txBox="1"/>
            <p:nvPr/>
          </p:nvSpPr>
          <p:spPr>
            <a:xfrm>
              <a:off x="6028933" y="5155964"/>
              <a:ext cx="2286391" cy="52322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Linear regression model for prediction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D16AC44-215D-9CA7-5E01-5D6AA54FF3F0}"/>
                </a:ext>
              </a:extLst>
            </p:cNvPr>
            <p:cNvCxnSpPr>
              <a:cxnSpLocks/>
            </p:cNvCxnSpPr>
            <p:nvPr/>
          </p:nvCxnSpPr>
          <p:spPr>
            <a:xfrm>
              <a:off x="8403775" y="4183978"/>
              <a:ext cx="4275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FDF7DC-271C-A1C4-9E2E-50F2BA582D27}"/>
                </a:ext>
              </a:extLst>
            </p:cNvPr>
            <p:cNvSpPr txBox="1"/>
            <p:nvPr/>
          </p:nvSpPr>
          <p:spPr>
            <a:xfrm>
              <a:off x="8919728" y="3922351"/>
              <a:ext cx="2440999" cy="52322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Validation of </a:t>
              </a:r>
            </a:p>
            <a:p>
              <a:pPr algn="ctr"/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‘model tendency’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BE69F45-CB5C-926E-B3EE-5871983D865D}"/>
                </a:ext>
              </a:extLst>
            </p:cNvPr>
            <p:cNvCxnSpPr>
              <a:cxnSpLocks/>
            </p:cNvCxnSpPr>
            <p:nvPr/>
          </p:nvCxnSpPr>
          <p:spPr>
            <a:xfrm>
              <a:off x="8403775" y="5416366"/>
              <a:ext cx="4275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D1A1AD-9138-5B63-1503-2743399A247B}"/>
                </a:ext>
              </a:extLst>
            </p:cNvPr>
            <p:cNvSpPr txBox="1"/>
            <p:nvPr/>
          </p:nvSpPr>
          <p:spPr>
            <a:xfrm>
              <a:off x="8919728" y="5154739"/>
              <a:ext cx="2367397" cy="52322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Validation of </a:t>
              </a:r>
            </a:p>
            <a:p>
              <a:pPr algn="ctr"/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‘wear prediction  value’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50D485-91AB-4937-F15E-C2C8C051733D}"/>
                </a:ext>
              </a:extLst>
            </p:cNvPr>
            <p:cNvSpPr txBox="1"/>
            <p:nvPr/>
          </p:nvSpPr>
          <p:spPr>
            <a:xfrm>
              <a:off x="452020" y="5955100"/>
              <a:ext cx="10754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Overall goal of the project ]</a:t>
              </a:r>
              <a:endPara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18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BB4D07-C2FC-321B-6B5A-BC91877A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2912C7A-23B3-04C6-2E1E-CC31DE521A86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4895D-6E30-EFDC-8D3E-41393039A1EB}"/>
              </a:ext>
            </a:extLst>
          </p:cNvPr>
          <p:cNvSpPr txBox="1"/>
          <p:nvPr/>
        </p:nvSpPr>
        <p:spPr>
          <a:xfrm>
            <a:off x="452020" y="1059646"/>
            <a:ext cx="10449759" cy="1689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IABC-BPNN optimization algorithm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  Improved artificial Bee colony algorithm + Backpropagation Neural network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IABC : Algorithm foraging behaviors of honeybee swarm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To minimize prediction error of neural network with optimization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6A7961-DCC1-2C40-7452-516D41214BC3}"/>
              </a:ext>
            </a:extLst>
          </p:cNvPr>
          <p:cNvGrpSpPr/>
          <p:nvPr/>
        </p:nvGrpSpPr>
        <p:grpSpPr>
          <a:xfrm>
            <a:off x="6286689" y="3198166"/>
            <a:ext cx="5427306" cy="2542363"/>
            <a:chOff x="6286689" y="3198166"/>
            <a:chExt cx="5427306" cy="2542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8CB1E-2FE7-2BB5-72E7-5B9947647840}"/>
                </a:ext>
              </a:extLst>
            </p:cNvPr>
            <p:cNvSpPr txBox="1"/>
            <p:nvPr/>
          </p:nvSpPr>
          <p:spPr>
            <a:xfrm>
              <a:off x="6286689" y="3198166"/>
              <a:ext cx="5427306" cy="2542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/>
                <a:t>Different weights to input source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/>
                <a:t>Bias : tendency ( additional value )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/>
                <a:t>Finding the optimal value of Weights, Bias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/>
                <a:t>To reduce prediction error</a:t>
              </a:r>
              <a:endParaRPr lang="ko-KR" altLang="en-US" dirty="0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4864CE36-19BE-1167-87E1-95FF946C2BF5}"/>
                </a:ext>
              </a:extLst>
            </p:cNvPr>
            <p:cNvSpPr/>
            <p:nvPr/>
          </p:nvSpPr>
          <p:spPr>
            <a:xfrm rot="5400000">
              <a:off x="8068082" y="4261243"/>
              <a:ext cx="607268" cy="49162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A795101-1B45-BCFC-77C0-7286DFE8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1" y="2992831"/>
            <a:ext cx="4910658" cy="29530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3B3F43-E134-8CB3-6E18-704F78C9E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0"/>
          <a:stretch/>
        </p:blipFill>
        <p:spPr>
          <a:xfrm>
            <a:off x="6931895" y="2022951"/>
            <a:ext cx="456160" cy="311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575F90-D366-46F3-294D-0AC58C343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0"/>
          <a:stretch/>
        </p:blipFill>
        <p:spPr>
          <a:xfrm>
            <a:off x="6931895" y="2003508"/>
            <a:ext cx="456160" cy="311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D47127-239F-0219-C58D-4F0216B251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0"/>
          <a:stretch/>
        </p:blipFill>
        <p:spPr>
          <a:xfrm>
            <a:off x="6931895" y="2003508"/>
            <a:ext cx="456160" cy="3115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B28171-2CE8-3A66-169A-B914883161BC}"/>
              </a:ext>
            </a:extLst>
          </p:cNvPr>
          <p:cNvSpPr txBox="1"/>
          <p:nvPr/>
        </p:nvSpPr>
        <p:spPr>
          <a:xfrm>
            <a:off x="452021" y="5896901"/>
            <a:ext cx="56439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Structure of neural network ]</a:t>
            </a:r>
            <a:endParaRPr lang="ko-KR" altLang="en-US" sz="13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850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8EC4B6-7062-816A-EB4D-0C878A2B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EAD9574-4487-68AF-2592-E049F2438957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DCC89-D998-C046-2F33-DA3B084329AE}"/>
              </a:ext>
            </a:extLst>
          </p:cNvPr>
          <p:cNvSpPr txBox="1"/>
          <p:nvPr/>
        </p:nvSpPr>
        <p:spPr>
          <a:xfrm>
            <a:off x="9149930" y="5425079"/>
            <a:ext cx="3177442" cy="414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Related to new source</a:t>
            </a:r>
          </a:p>
          <a:p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Observe source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343B99-1415-C605-55A6-B75582927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0"/>
          <a:stretch/>
        </p:blipFill>
        <p:spPr>
          <a:xfrm>
            <a:off x="960297" y="4224017"/>
            <a:ext cx="986966" cy="6741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2F8551-3D10-F8D0-091D-E00AE1F96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0"/>
          <a:stretch/>
        </p:blipFill>
        <p:spPr>
          <a:xfrm>
            <a:off x="4926545" y="1680676"/>
            <a:ext cx="986966" cy="6741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2FEE1E-E192-1B2B-EB01-76F621C01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0"/>
          <a:stretch/>
        </p:blipFill>
        <p:spPr>
          <a:xfrm>
            <a:off x="9304833" y="4140996"/>
            <a:ext cx="986966" cy="67416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8BAC5D-A6AD-CD4F-525A-CA7B84367B38}"/>
              </a:ext>
            </a:extLst>
          </p:cNvPr>
          <p:cNvCxnSpPr>
            <a:cxnSpLocks/>
          </p:cNvCxnSpPr>
          <p:nvPr/>
        </p:nvCxnSpPr>
        <p:spPr>
          <a:xfrm flipV="1">
            <a:off x="2339996" y="2567691"/>
            <a:ext cx="2073030" cy="1322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395AD5-2DEE-A88D-F975-902CE96A4CD9}"/>
              </a:ext>
            </a:extLst>
          </p:cNvPr>
          <p:cNvCxnSpPr>
            <a:cxnSpLocks/>
          </p:cNvCxnSpPr>
          <p:nvPr/>
        </p:nvCxnSpPr>
        <p:spPr>
          <a:xfrm>
            <a:off x="6582621" y="2567691"/>
            <a:ext cx="2398638" cy="1235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677F8E-7886-DCF2-6B64-A357F66D0702}"/>
              </a:ext>
            </a:extLst>
          </p:cNvPr>
          <p:cNvSpPr txBox="1"/>
          <p:nvPr/>
        </p:nvSpPr>
        <p:spPr>
          <a:xfrm>
            <a:off x="884881" y="5011394"/>
            <a:ext cx="142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Employed bee</a:t>
            </a:r>
            <a:endParaRPr lang="ko-KR" altLang="en-US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1B413-0257-7FBD-8B87-CD3837D4999D}"/>
              </a:ext>
            </a:extLst>
          </p:cNvPr>
          <p:cNvSpPr txBox="1"/>
          <p:nvPr/>
        </p:nvSpPr>
        <p:spPr>
          <a:xfrm>
            <a:off x="5045372" y="2475927"/>
            <a:ext cx="142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Onlooker</a:t>
            </a:r>
            <a:endParaRPr lang="ko-KR" altLang="en-US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894EBB-BEE4-DFD6-5B89-56F10A15F56D}"/>
              </a:ext>
            </a:extLst>
          </p:cNvPr>
          <p:cNvSpPr txBox="1"/>
          <p:nvPr/>
        </p:nvSpPr>
        <p:spPr>
          <a:xfrm>
            <a:off x="9461589" y="4945873"/>
            <a:ext cx="142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Scout</a:t>
            </a:r>
            <a:endParaRPr lang="ko-KR" altLang="en-US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C6C13B2-6E2D-4F76-8470-5767953FE403}"/>
              </a:ext>
            </a:extLst>
          </p:cNvPr>
          <p:cNvSpPr/>
          <p:nvPr/>
        </p:nvSpPr>
        <p:spPr>
          <a:xfrm>
            <a:off x="452020" y="3889851"/>
            <a:ext cx="2003520" cy="15432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5B0303-B94F-F0DD-3FA5-8FE226A90FC4}"/>
              </a:ext>
            </a:extLst>
          </p:cNvPr>
          <p:cNvSpPr txBox="1"/>
          <p:nvPr/>
        </p:nvSpPr>
        <p:spPr>
          <a:xfrm>
            <a:off x="483446" y="5508504"/>
            <a:ext cx="2972338" cy="378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Related to current source</a:t>
            </a:r>
          </a:p>
          <a:p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Share food source with memory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41C602-1721-C6F4-7508-03E272A2843E}"/>
              </a:ext>
            </a:extLst>
          </p:cNvPr>
          <p:cNvSpPr txBox="1"/>
          <p:nvPr/>
        </p:nvSpPr>
        <p:spPr>
          <a:xfrm>
            <a:off x="4749613" y="2973583"/>
            <a:ext cx="2972338" cy="378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Get source information</a:t>
            </a:r>
          </a:p>
          <a:p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Select source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09EB1C-82B9-3AC4-29E3-4AAA71DD029B}"/>
              </a:ext>
            </a:extLst>
          </p:cNvPr>
          <p:cNvSpPr/>
          <p:nvPr/>
        </p:nvSpPr>
        <p:spPr>
          <a:xfrm>
            <a:off x="8735130" y="3803196"/>
            <a:ext cx="2003520" cy="15432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45D5A2-ECA8-043E-7776-CC3E346BD3C3}"/>
              </a:ext>
            </a:extLst>
          </p:cNvPr>
          <p:cNvSpPr txBox="1"/>
          <p:nvPr/>
        </p:nvSpPr>
        <p:spPr>
          <a:xfrm>
            <a:off x="2552390" y="4047686"/>
            <a:ext cx="3034967" cy="1077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Searches for new solution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Update new solution if performance gets better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B723E3-060C-8B21-9A78-6FFFFF0C3467}"/>
              </a:ext>
            </a:extLst>
          </p:cNvPr>
          <p:cNvSpPr txBox="1"/>
          <p:nvPr/>
        </p:nvSpPr>
        <p:spPr>
          <a:xfrm>
            <a:off x="7098522" y="1385989"/>
            <a:ext cx="4412622" cy="1423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Select one of the solution found in the proceed procedure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Searches for a new solution related to the selected solution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95E1E-4BE1-3FD7-95BA-F4809A3CC002}"/>
              </a:ext>
            </a:extLst>
          </p:cNvPr>
          <p:cNvSpPr txBox="1"/>
          <p:nvPr/>
        </p:nvSpPr>
        <p:spPr>
          <a:xfrm>
            <a:off x="6020542" y="4031519"/>
            <a:ext cx="4412622" cy="731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Find optimal solution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If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not,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select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random</a:t>
            </a:r>
            <a:r>
              <a:rPr lang="ko-KR" altLang="en-US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one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A0DA2D9-1B94-F9F1-6477-0F0A493DDD71}"/>
              </a:ext>
            </a:extLst>
          </p:cNvPr>
          <p:cNvSpPr/>
          <p:nvPr/>
        </p:nvSpPr>
        <p:spPr>
          <a:xfrm>
            <a:off x="4413026" y="1351431"/>
            <a:ext cx="2003520" cy="15432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4A398-3019-9FE8-1C91-E880FEF0B7A3}"/>
              </a:ext>
            </a:extLst>
          </p:cNvPr>
          <p:cNvSpPr txBox="1"/>
          <p:nvPr/>
        </p:nvSpPr>
        <p:spPr>
          <a:xfrm>
            <a:off x="452020" y="1162750"/>
            <a:ext cx="6164580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IABC-BPNN 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240595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459E9-321D-898A-66FF-7A71AF07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82269EA-FC81-0A9B-1EC1-7B8343EAFBF3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Model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EE27D-F986-D041-D6B8-730DC807A7CC}"/>
              </a:ext>
            </a:extLst>
          </p:cNvPr>
          <p:cNvSpPr txBox="1"/>
          <p:nvPr/>
        </p:nvSpPr>
        <p:spPr>
          <a:xfrm>
            <a:off x="452020" y="1062991"/>
            <a:ext cx="10449759" cy="44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Back propagation method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895DB7-AD9D-B8D6-3BAB-A8DF81D3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01" y="1188573"/>
            <a:ext cx="6829057" cy="4168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A03E0-F8B4-F0EF-0EC9-A3B9336728AA}"/>
              </a:ext>
            </a:extLst>
          </p:cNvPr>
          <p:cNvSpPr txBox="1"/>
          <p:nvPr/>
        </p:nvSpPr>
        <p:spPr>
          <a:xfrm>
            <a:off x="473054" y="1426996"/>
            <a:ext cx="4739969" cy="4475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Repetition until minimal error appears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Back propagation with chain rule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Find best model of ANN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Weight, Bias values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Final structure (input – hidden – output)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16  –  33  -  1  layer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structure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9C9F57B-9620-672F-A7A3-C957A6436130}"/>
              </a:ext>
            </a:extLst>
          </p:cNvPr>
          <p:cNvSpPr/>
          <p:nvPr/>
        </p:nvSpPr>
        <p:spPr>
          <a:xfrm rot="5400000">
            <a:off x="2129502" y="2930782"/>
            <a:ext cx="864121" cy="5141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AE6F3-69FE-CA5A-9622-AF006CD2421D}"/>
              </a:ext>
            </a:extLst>
          </p:cNvPr>
          <p:cNvSpPr txBox="1"/>
          <p:nvPr/>
        </p:nvSpPr>
        <p:spPr>
          <a:xfrm>
            <a:off x="6711885" y="1712645"/>
            <a:ext cx="1074656" cy="3644130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6584E-46B3-8F53-AEB0-66BEECAB4C3A}"/>
              </a:ext>
            </a:extLst>
          </p:cNvPr>
          <p:cNvSpPr txBox="1"/>
          <p:nvPr/>
        </p:nvSpPr>
        <p:spPr>
          <a:xfrm>
            <a:off x="7872952" y="1712645"/>
            <a:ext cx="1252193" cy="3644130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BB98F-BF8F-8988-18EF-AEDC8F3D02F5}"/>
              </a:ext>
            </a:extLst>
          </p:cNvPr>
          <p:cNvSpPr txBox="1"/>
          <p:nvPr/>
        </p:nvSpPr>
        <p:spPr>
          <a:xfrm>
            <a:off x="6711884" y="5533534"/>
            <a:ext cx="1074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Weight</a:t>
            </a:r>
            <a:endParaRPr lang="ko-KR" altLang="en-US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E7932-9227-80DA-EE1A-794CC10CB2F0}"/>
              </a:ext>
            </a:extLst>
          </p:cNvPr>
          <p:cNvSpPr txBox="1"/>
          <p:nvPr/>
        </p:nvSpPr>
        <p:spPr>
          <a:xfrm>
            <a:off x="7961720" y="5563166"/>
            <a:ext cx="1074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Bias</a:t>
            </a:r>
            <a:endParaRPr lang="ko-KR" altLang="en-US" sz="15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2085F-4FEA-5C39-0838-746B9B5B78C2}"/>
              </a:ext>
            </a:extLst>
          </p:cNvPr>
          <p:cNvSpPr txBox="1"/>
          <p:nvPr/>
        </p:nvSpPr>
        <p:spPr>
          <a:xfrm>
            <a:off x="524560" y="5856699"/>
            <a:ext cx="295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  –  hidden  –  output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0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C688F5-BB92-4EC2-ACEF-3B9FA303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384DD2-C967-8D05-D8EB-C291C59FE89E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Overall flow and result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363573-3359-4B34-3C01-9D41826E7181}"/>
              </a:ext>
            </a:extLst>
          </p:cNvPr>
          <p:cNvGrpSpPr/>
          <p:nvPr/>
        </p:nvGrpSpPr>
        <p:grpSpPr>
          <a:xfrm>
            <a:off x="451677" y="1221948"/>
            <a:ext cx="3101956" cy="4985305"/>
            <a:chOff x="8467775" y="1109516"/>
            <a:chExt cx="3174152" cy="50624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339E451-8CC0-137A-CD73-8AA03CF7F710}"/>
                </a:ext>
              </a:extLst>
            </p:cNvPr>
            <p:cNvGrpSpPr/>
            <p:nvPr/>
          </p:nvGrpSpPr>
          <p:grpSpPr>
            <a:xfrm>
              <a:off x="8467775" y="1109516"/>
              <a:ext cx="3174152" cy="4628021"/>
              <a:chOff x="8238276" y="1343077"/>
              <a:chExt cx="3394589" cy="4676823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F4910AF-8AF0-9B15-512F-0DBC958094C5}"/>
                  </a:ext>
                </a:extLst>
              </p:cNvPr>
              <p:cNvSpPr/>
              <p:nvPr/>
            </p:nvSpPr>
            <p:spPr>
              <a:xfrm>
                <a:off x="8238651" y="1343077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Features</a:t>
                </a:r>
                <a:endParaRPr lang="ko-KR" altLang="en-US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724182F0-7473-A44C-97B3-4EB4CB148038}"/>
                  </a:ext>
                </a:extLst>
              </p:cNvPr>
              <p:cNvCxnSpPr/>
              <p:nvPr/>
            </p:nvCxnSpPr>
            <p:spPr>
              <a:xfrm>
                <a:off x="9935852" y="1828800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53FEB16-4916-4149-58A6-012D4DB8B5C3}"/>
                  </a:ext>
                </a:extLst>
              </p:cNvPr>
              <p:cNvSpPr/>
              <p:nvPr/>
            </p:nvSpPr>
            <p:spPr>
              <a:xfrm>
                <a:off x="8238651" y="2190309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Feature selection with </a:t>
                </a:r>
                <a:r>
                  <a:rPr lang="en-US" altLang="ko-KR" sz="1200" dirty="0" err="1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lightGBM</a:t>
                </a:r>
                <a:endParaRPr lang="ko-KR" altLang="en-US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8F3ACC19-5D77-36C3-47CC-07DAD76E2735}"/>
                  </a:ext>
                </a:extLst>
              </p:cNvPr>
              <p:cNvCxnSpPr/>
              <p:nvPr/>
            </p:nvCxnSpPr>
            <p:spPr>
              <a:xfrm>
                <a:off x="9936040" y="2676032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080C3A4-0AC8-35E2-5318-8ABF4D993C10}"/>
                  </a:ext>
                </a:extLst>
              </p:cNvPr>
              <p:cNvSpPr/>
              <p:nvPr/>
            </p:nvSpPr>
            <p:spPr>
              <a:xfrm>
                <a:off x="8238839" y="3037541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VIM score evaluation &amp; Feature selection</a:t>
                </a:r>
                <a:endParaRPr lang="ko-KR" altLang="en-US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3A65B597-2B23-80B9-E2D7-653100EA70FD}"/>
                  </a:ext>
                </a:extLst>
              </p:cNvPr>
              <p:cNvCxnSpPr/>
              <p:nvPr/>
            </p:nvCxnSpPr>
            <p:spPr>
              <a:xfrm>
                <a:off x="9935851" y="3524250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55F5FB3-3F0F-634D-AC26-81AC6AE26CC5}"/>
                  </a:ext>
                </a:extLst>
              </p:cNvPr>
              <p:cNvSpPr/>
              <p:nvPr/>
            </p:nvSpPr>
            <p:spPr>
              <a:xfrm>
                <a:off x="8238838" y="3932616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IABC &amp; Back propagation neural network</a:t>
                </a:r>
                <a:endParaRPr lang="ko-KR" altLang="en-US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90E50BAE-F2BB-0F04-8705-3743C35EE6D7}"/>
                  </a:ext>
                </a:extLst>
              </p:cNvPr>
              <p:cNvCxnSpPr/>
              <p:nvPr/>
            </p:nvCxnSpPr>
            <p:spPr>
              <a:xfrm>
                <a:off x="9935851" y="4400905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418A85A-D833-083E-927D-24DEA72DBBC6}"/>
                  </a:ext>
                </a:extLst>
              </p:cNvPr>
              <p:cNvSpPr/>
              <p:nvPr/>
            </p:nvSpPr>
            <p:spPr>
              <a:xfrm>
                <a:off x="8238651" y="4781268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Testset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 validation</a:t>
                </a:r>
                <a:endParaRPr lang="ko-KR" altLang="en-US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1949ABA2-F9BA-7BC2-CB16-D500D738342A}"/>
                  </a:ext>
                </a:extLst>
              </p:cNvPr>
              <p:cNvCxnSpPr/>
              <p:nvPr/>
            </p:nvCxnSpPr>
            <p:spPr>
              <a:xfrm>
                <a:off x="9935476" y="5274413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6E0BE6C-58EC-0A42-3C8C-E8A24D7EDA88}"/>
                  </a:ext>
                </a:extLst>
              </p:cNvPr>
              <p:cNvSpPr/>
              <p:nvPr/>
            </p:nvSpPr>
            <p:spPr>
              <a:xfrm>
                <a:off x="8238276" y="5654775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Remaining useful life prediction</a:t>
                </a:r>
                <a:endParaRPr lang="ko-KR" altLang="en-US" sz="12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DE419-045D-A4D9-A173-378DCEC02B5F}"/>
                </a:ext>
              </a:extLst>
            </p:cNvPr>
            <p:cNvSpPr txBox="1"/>
            <p:nvPr/>
          </p:nvSpPr>
          <p:spPr>
            <a:xfrm>
              <a:off x="8467950" y="5890661"/>
              <a:ext cx="3173625" cy="281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Overall flow ]</a:t>
              </a:r>
              <a:endParaRPr lang="ko-KR" altLang="en-US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D92716-4D97-3158-7B3C-B179FA930FD7}"/>
              </a:ext>
            </a:extLst>
          </p:cNvPr>
          <p:cNvGrpSpPr/>
          <p:nvPr/>
        </p:nvGrpSpPr>
        <p:grpSpPr>
          <a:xfrm>
            <a:off x="4322635" y="2824374"/>
            <a:ext cx="7132650" cy="3018684"/>
            <a:chOff x="3751870" y="1399853"/>
            <a:chExt cx="8125902" cy="35369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8BDA0DD-5D27-98C9-D97D-510C984BB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35" t="2389" r="18657" b="9659"/>
            <a:stretch/>
          </p:blipFill>
          <p:spPr>
            <a:xfrm>
              <a:off x="3751870" y="1420934"/>
              <a:ext cx="4034770" cy="351586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54F7EF3-B13A-74C6-3EB7-95D64978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6813" y="1399853"/>
              <a:ext cx="4090959" cy="351586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55671E-6E89-442A-B613-F12ED384D42E}"/>
              </a:ext>
            </a:extLst>
          </p:cNvPr>
          <p:cNvSpPr txBox="1"/>
          <p:nvPr/>
        </p:nvSpPr>
        <p:spPr>
          <a:xfrm>
            <a:off x="3906137" y="5930254"/>
            <a:ext cx="7965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Result of RUL prediction ]</a:t>
            </a:r>
            <a:endParaRPr lang="ko-KR" altLang="en-US" sz="1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E4971B0-15AE-8EE5-F672-4F48B4653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35" y="1149944"/>
            <a:ext cx="7132649" cy="14429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D2792F-1CD5-D438-89EA-D181BDBABD69}"/>
              </a:ext>
            </a:extLst>
          </p:cNvPr>
          <p:cNvSpPr/>
          <p:nvPr/>
        </p:nvSpPr>
        <p:spPr>
          <a:xfrm>
            <a:off x="8503920" y="1567598"/>
            <a:ext cx="1605280" cy="1015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38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AA02ED-F0C7-4D94-D1D7-CA3107DD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66807-0735-37F0-8757-FC0151705F10}"/>
              </a:ext>
            </a:extLst>
          </p:cNvPr>
          <p:cNvSpPr txBox="1"/>
          <p:nvPr/>
        </p:nvSpPr>
        <p:spPr>
          <a:xfrm>
            <a:off x="3151793" y="2921426"/>
            <a:ext cx="6155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Thank you</a:t>
            </a:r>
            <a:endParaRPr lang="ko-KR" altLang="en-US" sz="4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64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20158-352F-7349-95FC-9E67E578B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AF4B049-F1E1-89BA-77F5-8FE29627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20" y="329901"/>
            <a:ext cx="9794387" cy="531548"/>
          </a:xfrm>
        </p:spPr>
        <p:txBody>
          <a:bodyPr>
            <a:noAutofit/>
          </a:bodyPr>
          <a:lstStyle/>
          <a:p>
            <a:r>
              <a:rPr lang="en-US" altLang="ko-KR" sz="3500" dirty="0">
                <a:latin typeface="서울남산체 B" panose="02020503020101020101" pitchFamily="18" charset="-127"/>
                <a:ea typeface="서울남산체 B" panose="02020503020101020101" pitchFamily="18" charset="-127"/>
              </a:rPr>
              <a:t>	</a:t>
            </a:r>
            <a:endParaRPr lang="ko-KR" altLang="en-US" sz="3500" dirty="0">
              <a:latin typeface="서울남산체 B" panose="02020503020101020101" pitchFamily="18" charset="-127"/>
              <a:ea typeface="서울남산체 B" panose="0202050302010102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C6717E8-14D1-D4C6-70A9-8AAA8EC4C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23" y="1047470"/>
            <a:ext cx="10922983" cy="485553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Data analysis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535F7D8E-56BE-2DEF-2DEA-13DFE575D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18595"/>
              </p:ext>
            </p:extLst>
          </p:nvPr>
        </p:nvGraphicFramePr>
        <p:xfrm>
          <a:off x="518401" y="1637446"/>
          <a:ext cx="7524626" cy="72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35530">
                  <a:extLst>
                    <a:ext uri="{9D8B030D-6E8A-4147-A177-3AD203B41FA5}">
                      <a16:colId xmlns:a16="http://schemas.microsoft.com/office/drawing/2014/main" val="1495394926"/>
                    </a:ext>
                  </a:extLst>
                </a:gridCol>
                <a:gridCol w="1863032">
                  <a:extLst>
                    <a:ext uri="{9D8B030D-6E8A-4147-A177-3AD203B41FA5}">
                      <a16:colId xmlns:a16="http://schemas.microsoft.com/office/drawing/2014/main" val="3819723754"/>
                    </a:ext>
                  </a:extLst>
                </a:gridCol>
                <a:gridCol w="1863032">
                  <a:extLst>
                    <a:ext uri="{9D8B030D-6E8A-4147-A177-3AD203B41FA5}">
                      <a16:colId xmlns:a16="http://schemas.microsoft.com/office/drawing/2014/main" val="2330367807"/>
                    </a:ext>
                  </a:extLst>
                </a:gridCol>
                <a:gridCol w="1863032">
                  <a:extLst>
                    <a:ext uri="{9D8B030D-6E8A-4147-A177-3AD203B41FA5}">
                      <a16:colId xmlns:a16="http://schemas.microsoft.com/office/drawing/2014/main" val="18118739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5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15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Force data</a:t>
                      </a:r>
                      <a:endParaRPr lang="ko-KR" altLang="en-US" sz="1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Vibration data</a:t>
                      </a:r>
                      <a:endParaRPr lang="ko-KR" altLang="en-US" sz="1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AE-RMS</a:t>
                      </a:r>
                      <a:endParaRPr lang="ko-KR" altLang="en-US" sz="1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Wear data</a:t>
                      </a:r>
                      <a:endParaRPr lang="ko-KR" altLang="en-US" sz="1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59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Force (X, Y, Z axis)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Vibration (X, Y, Z axis)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Rms 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Degree of wear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52236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C3A117D-D18F-91CA-4763-B54B987E1FE1}"/>
              </a:ext>
            </a:extLst>
          </p:cNvPr>
          <p:cNvSpPr txBox="1"/>
          <p:nvPr/>
        </p:nvSpPr>
        <p:spPr>
          <a:xfrm>
            <a:off x="6363602" y="2546987"/>
            <a:ext cx="5632472" cy="1307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 ~ 4 sec measurement for each data 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About 200,000 </a:t>
            </a:r>
            <a:r>
              <a:rPr lang="en-US" altLang="ko-KR" sz="1400" dirty="0" err="1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datas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X, Y, Z force &amp; Vibration &amp; RMS voltage </a:t>
            </a:r>
            <a:r>
              <a:rPr lang="en-US" altLang="ko-KR" sz="1400" dirty="0" err="1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datas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 were recorded.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Each training file includes ‘</a:t>
            </a:r>
            <a:r>
              <a:rPr lang="en-US" altLang="ko-KR" sz="14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wear file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’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97367E-0495-75EB-6B07-3B0C021C7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96982"/>
              </p:ext>
            </p:extLst>
          </p:nvPr>
        </p:nvGraphicFramePr>
        <p:xfrm>
          <a:off x="8391656" y="1641307"/>
          <a:ext cx="3398356" cy="72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98356">
                  <a:extLst>
                    <a:ext uri="{9D8B030D-6E8A-4147-A177-3AD203B41FA5}">
                      <a16:colId xmlns:a16="http://schemas.microsoft.com/office/drawing/2014/main" val="2938032565"/>
                    </a:ext>
                  </a:extLst>
                </a:gridCol>
              </a:tblGrid>
              <a:tr h="2693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New data</a:t>
                      </a:r>
                      <a:endParaRPr lang="ko-KR" altLang="en-US" sz="15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89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Magnitude of Force and Vibration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875306"/>
                  </a:ext>
                </a:extLst>
              </a:tr>
            </a:tbl>
          </a:graphicData>
        </a:graphic>
      </p:graphicFrame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4C63D08-C4F4-229B-5E92-EF0219A6219A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 structure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2C5760-72B9-0933-E16C-AE2AEEFB8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" r="830"/>
          <a:stretch/>
        </p:blipFill>
        <p:spPr>
          <a:xfrm>
            <a:off x="620691" y="2717186"/>
            <a:ext cx="5632472" cy="3093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B61799-C768-3DB0-E1E2-37C24EAEA811}"/>
              </a:ext>
            </a:extLst>
          </p:cNvPr>
          <p:cNvSpPr txBox="1"/>
          <p:nvPr/>
        </p:nvSpPr>
        <p:spPr>
          <a:xfrm>
            <a:off x="768553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53B72-158A-1B1E-0510-05B432471EA7}"/>
              </a:ext>
            </a:extLst>
          </p:cNvPr>
          <p:cNvSpPr txBox="1"/>
          <p:nvPr/>
        </p:nvSpPr>
        <p:spPr>
          <a:xfrm>
            <a:off x="518400" y="5900179"/>
            <a:ext cx="577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 Experiment environments ]</a:t>
            </a:r>
          </a:p>
        </p:txBody>
      </p:sp>
    </p:spTree>
    <p:extLst>
      <p:ext uri="{BB962C8B-B14F-4D97-AF65-F5344CB8AC3E}">
        <p14:creationId xmlns:p14="http://schemas.microsoft.com/office/powerpoint/2010/main" val="351811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E036E7-39EF-BEA3-7B95-156FF8F1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E1B8643-27EB-3E01-636A-C21F9FBDA2F8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96187-FAC7-5C2A-3652-A09E72AC4607}"/>
              </a:ext>
            </a:extLst>
          </p:cNvPr>
          <p:cNvSpPr txBox="1"/>
          <p:nvPr/>
        </p:nvSpPr>
        <p:spPr>
          <a:xfrm>
            <a:off x="452020" y="1207363"/>
            <a:ext cx="784565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 different cutters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 set</a:t>
            </a:r>
          </a:p>
          <a:p>
            <a:pPr>
              <a:lnSpc>
                <a:spcPct val="250000"/>
              </a:lnSpc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C1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C4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C6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C3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C5</a:t>
            </a:r>
          </a:p>
          <a:p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86768B-E53C-0A1F-090E-0C1616765D70}"/>
              </a:ext>
            </a:extLst>
          </p:cNvPr>
          <p:cNvGrpSpPr/>
          <p:nvPr/>
        </p:nvGrpSpPr>
        <p:grpSpPr>
          <a:xfrm>
            <a:off x="884695" y="2352799"/>
            <a:ext cx="271785" cy="1327323"/>
            <a:chOff x="905522" y="1738693"/>
            <a:chExt cx="481465" cy="17360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BCBC69-4BE8-12F5-0714-563A9DA52966}"/>
                </a:ext>
              </a:extLst>
            </p:cNvPr>
            <p:cNvSpPr/>
            <p:nvPr/>
          </p:nvSpPr>
          <p:spPr>
            <a:xfrm>
              <a:off x="905522" y="1738693"/>
              <a:ext cx="461638" cy="45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88D078E-AEC7-D0D0-118E-5B3503407719}"/>
                </a:ext>
              </a:extLst>
            </p:cNvPr>
            <p:cNvSpPr/>
            <p:nvPr/>
          </p:nvSpPr>
          <p:spPr>
            <a:xfrm>
              <a:off x="1341268" y="1738693"/>
              <a:ext cx="45719" cy="16903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EDB67A2-2C8B-5A59-5F4E-72CDA83728B8}"/>
                </a:ext>
              </a:extLst>
            </p:cNvPr>
            <p:cNvSpPr/>
            <p:nvPr/>
          </p:nvSpPr>
          <p:spPr>
            <a:xfrm>
              <a:off x="925348" y="3429000"/>
              <a:ext cx="461639" cy="4571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DD7F70-FDFA-4F04-7FF3-9869CFBF0537}"/>
              </a:ext>
            </a:extLst>
          </p:cNvPr>
          <p:cNvGrpSpPr/>
          <p:nvPr/>
        </p:nvGrpSpPr>
        <p:grpSpPr>
          <a:xfrm>
            <a:off x="925349" y="4628564"/>
            <a:ext cx="255381" cy="1137311"/>
            <a:chOff x="905522" y="1738693"/>
            <a:chExt cx="481465" cy="173602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922CE0B-C453-AA76-E800-63B616E1B908}"/>
                </a:ext>
              </a:extLst>
            </p:cNvPr>
            <p:cNvSpPr/>
            <p:nvPr/>
          </p:nvSpPr>
          <p:spPr>
            <a:xfrm>
              <a:off x="905522" y="1738693"/>
              <a:ext cx="461639" cy="4571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C53E57-C921-38CD-7290-835313A43E6E}"/>
                </a:ext>
              </a:extLst>
            </p:cNvPr>
            <p:cNvSpPr/>
            <p:nvPr/>
          </p:nvSpPr>
          <p:spPr>
            <a:xfrm>
              <a:off x="1341268" y="1738693"/>
              <a:ext cx="45719" cy="16903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D46AF7-55F3-788F-5202-B6DC5FFC206E}"/>
                </a:ext>
              </a:extLst>
            </p:cNvPr>
            <p:cNvSpPr/>
            <p:nvPr/>
          </p:nvSpPr>
          <p:spPr>
            <a:xfrm>
              <a:off x="925348" y="3429000"/>
              <a:ext cx="461639" cy="4571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104B7F-D11D-267D-54EC-1356B2559687}"/>
                  </a:ext>
                </a:extLst>
              </p:cNvPr>
              <p:cNvSpPr txBox="1"/>
              <p:nvPr/>
            </p:nvSpPr>
            <p:spPr>
              <a:xfrm>
                <a:off x="1387726" y="1751929"/>
                <a:ext cx="9416548" cy="1982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Data files for training</a:t>
                </a:r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315 files in each data file</a:t>
                </a:r>
              </a:p>
              <a:p>
                <a:pPr marL="285750" indent="-285750">
                  <a:lnSpc>
                    <a:spcPct val="200000"/>
                  </a:lnSpc>
                  <a:buFontTx/>
                  <a:buChar char="-"/>
                </a:pPr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About 200,000 </a:t>
                </a:r>
                <a:r>
                  <a:rPr lang="en-US" altLang="ko-KR" sz="1600" dirty="0" err="1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datas</a:t>
                </a:r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are included in these files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*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50 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Hz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&amp; 2~4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sec</m:t>
                        </m:r>
                      </m:e>
                    </m:d>
                  </m:oMath>
                </a14:m>
                <a:r>
                  <a:rPr lang="ko-KR" altLang="en-US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</a:t>
                </a:r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measured data</a:t>
                </a:r>
                <a:endParaRPr lang="ko-KR" altLang="en-US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104B7F-D11D-267D-54EC-1356B2559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726" y="1751929"/>
                <a:ext cx="9416548" cy="1982722"/>
              </a:xfrm>
              <a:prstGeom prst="rect">
                <a:avLst/>
              </a:prstGeom>
              <a:blipFill>
                <a:blip r:embed="rId3"/>
                <a:stretch>
                  <a:fillRect l="-389" b="-2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E5BC9D0-EBB6-FAEE-94AD-74A9EA542E66}"/>
              </a:ext>
            </a:extLst>
          </p:cNvPr>
          <p:cNvSpPr txBox="1"/>
          <p:nvPr/>
        </p:nvSpPr>
        <p:spPr>
          <a:xfrm>
            <a:off x="1387726" y="4541678"/>
            <a:ext cx="9416548" cy="98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 files for test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315 files in each data file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787BF00-76B9-9811-5FCF-C9412031F6D0}"/>
              </a:ext>
            </a:extLst>
          </p:cNvPr>
          <p:cNvCxnSpPr>
            <a:cxnSpLocks/>
          </p:cNvCxnSpPr>
          <p:nvPr/>
        </p:nvCxnSpPr>
        <p:spPr>
          <a:xfrm flipH="1">
            <a:off x="599822" y="3820468"/>
            <a:ext cx="661417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83CE34-235E-C7AF-B5EB-B3438E20D611}"/>
              </a:ext>
            </a:extLst>
          </p:cNvPr>
          <p:cNvSpPr txBox="1"/>
          <p:nvPr/>
        </p:nvSpPr>
        <p:spPr>
          <a:xfrm>
            <a:off x="452019" y="6010468"/>
            <a:ext cx="5643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Structure of data files ]</a:t>
            </a:r>
            <a:endParaRPr lang="ko-KR" altLang="en-US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F2A889-D57B-3B51-A920-53558B36FAF5}"/>
              </a:ext>
            </a:extLst>
          </p:cNvPr>
          <p:cNvGrpSpPr/>
          <p:nvPr/>
        </p:nvGrpSpPr>
        <p:grpSpPr>
          <a:xfrm>
            <a:off x="7909485" y="1139866"/>
            <a:ext cx="3101785" cy="5134402"/>
            <a:chOff x="8468126" y="1109516"/>
            <a:chExt cx="3173977" cy="521383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69D9A90-CF67-095A-9E6E-7424DBEB5844}"/>
                </a:ext>
              </a:extLst>
            </p:cNvPr>
            <p:cNvGrpSpPr/>
            <p:nvPr/>
          </p:nvGrpSpPr>
          <p:grpSpPr>
            <a:xfrm>
              <a:off x="8468126" y="1109516"/>
              <a:ext cx="3173977" cy="4808251"/>
              <a:chOff x="8238651" y="1343077"/>
              <a:chExt cx="3394402" cy="4858953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D282CB6-14AD-C091-77CC-8E3A1C3B4E7E}"/>
                  </a:ext>
                </a:extLst>
              </p:cNvPr>
              <p:cNvSpPr/>
              <p:nvPr/>
            </p:nvSpPr>
            <p:spPr>
              <a:xfrm>
                <a:off x="8238651" y="1343077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Raw signal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48219640-D82B-9F98-1C52-BE6702E45C12}"/>
                  </a:ext>
                </a:extLst>
              </p:cNvPr>
              <p:cNvCxnSpPr/>
              <p:nvPr/>
            </p:nvCxnSpPr>
            <p:spPr>
              <a:xfrm>
                <a:off x="9935852" y="1828800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CF879BC-73BC-5429-F10B-1FABC77262FA}"/>
                  </a:ext>
                </a:extLst>
              </p:cNvPr>
              <p:cNvSpPr/>
              <p:nvPr/>
            </p:nvSpPr>
            <p:spPr>
              <a:xfrm>
                <a:off x="8238651" y="2190309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Preprocessing : EMD method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565439A-B4B8-695A-41E8-12434DE41155}"/>
                  </a:ext>
                </a:extLst>
              </p:cNvPr>
              <p:cNvCxnSpPr/>
              <p:nvPr/>
            </p:nvCxnSpPr>
            <p:spPr>
              <a:xfrm>
                <a:off x="9936040" y="2676032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6CEF2A5E-67D1-2A0E-BE44-981D95A9FA45}"/>
                  </a:ext>
                </a:extLst>
              </p:cNvPr>
              <p:cNvSpPr/>
              <p:nvPr/>
            </p:nvSpPr>
            <p:spPr>
              <a:xfrm>
                <a:off x="8238839" y="3037541"/>
                <a:ext cx="3394026" cy="5095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Normalization &amp; Feature extraction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59B2F6D1-08F8-47EA-ED0E-8F0874FA9569}"/>
                  </a:ext>
                </a:extLst>
              </p:cNvPr>
              <p:cNvCxnSpPr/>
              <p:nvPr/>
            </p:nvCxnSpPr>
            <p:spPr>
              <a:xfrm>
                <a:off x="9935852" y="3679029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351A375-1A5B-7BEA-13B6-128C7204CDE0}"/>
                  </a:ext>
                </a:extLst>
              </p:cNvPr>
              <p:cNvSpPr/>
              <p:nvPr/>
            </p:nvSpPr>
            <p:spPr>
              <a:xfrm>
                <a:off x="8238839" y="4073524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Feature selection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D3231DFA-A99B-0466-6917-389BBC93A7CB}"/>
                  </a:ext>
                </a:extLst>
              </p:cNvPr>
              <p:cNvCxnSpPr/>
              <p:nvPr/>
            </p:nvCxnSpPr>
            <p:spPr>
              <a:xfrm>
                <a:off x="9936228" y="4583034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E37ECE9-0BC3-EE86-094B-874C79591983}"/>
                  </a:ext>
                </a:extLst>
              </p:cNvPr>
              <p:cNvSpPr/>
              <p:nvPr/>
            </p:nvSpPr>
            <p:spPr>
              <a:xfrm>
                <a:off x="8239027" y="4963397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RUL model : tendency validation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E9BD19CD-649E-4139-9D2E-0D07D0536DFF}"/>
                  </a:ext>
                </a:extLst>
              </p:cNvPr>
              <p:cNvCxnSpPr/>
              <p:nvPr/>
            </p:nvCxnSpPr>
            <p:spPr>
              <a:xfrm>
                <a:off x="9935852" y="5456542"/>
                <a:ext cx="0" cy="2708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3559B48-FE90-897E-E38D-8D044CB25C24}"/>
                  </a:ext>
                </a:extLst>
              </p:cNvPr>
              <p:cNvSpPr/>
              <p:nvPr/>
            </p:nvSpPr>
            <p:spPr>
              <a:xfrm>
                <a:off x="8238651" y="5836905"/>
                <a:ext cx="3394026" cy="365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chemeClr val="tx1"/>
                    </a:solidFill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Cutter wear prediction model</a:t>
                </a:r>
                <a:endParaRPr lang="ko-KR" altLang="en-US" sz="1300" dirty="0">
                  <a:solidFill>
                    <a:schemeClr val="tx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1E81C5-FEE9-6950-1E10-4CFA907B1969}"/>
                </a:ext>
              </a:extLst>
            </p:cNvPr>
            <p:cNvSpPr txBox="1"/>
            <p:nvPr/>
          </p:nvSpPr>
          <p:spPr>
            <a:xfrm>
              <a:off x="8468126" y="6026437"/>
              <a:ext cx="3173625" cy="296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Flow chart of project ]</a:t>
              </a:r>
              <a:endParaRPr lang="ko-KR" altLang="en-US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3C0BF9-3737-A756-D706-AD187EF4D690}"/>
              </a:ext>
            </a:extLst>
          </p:cNvPr>
          <p:cNvCxnSpPr>
            <a:cxnSpLocks/>
          </p:cNvCxnSpPr>
          <p:nvPr/>
        </p:nvCxnSpPr>
        <p:spPr>
          <a:xfrm flipH="1">
            <a:off x="599313" y="4370043"/>
            <a:ext cx="661417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212431-96DF-4398-D592-48744210ADD4}"/>
              </a:ext>
            </a:extLst>
          </p:cNvPr>
          <p:cNvSpPr txBox="1"/>
          <p:nvPr/>
        </p:nvSpPr>
        <p:spPr>
          <a:xfrm>
            <a:off x="1387726" y="3781543"/>
            <a:ext cx="9416548" cy="496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315 files and wear file for validation </a:t>
            </a:r>
          </a:p>
        </p:txBody>
      </p:sp>
    </p:spTree>
    <p:extLst>
      <p:ext uri="{BB962C8B-B14F-4D97-AF65-F5344CB8AC3E}">
        <p14:creationId xmlns:p14="http://schemas.microsoft.com/office/powerpoint/2010/main" val="333620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5AD56-03C6-7D9A-C042-BB6D0071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97C060A-D7A8-F0FC-3E13-E8615351ABCF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Preprocessing : EMD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C35F7-EDA6-E2C7-820B-23E6EC67942B}"/>
              </a:ext>
            </a:extLst>
          </p:cNvPr>
          <p:cNvSpPr txBox="1"/>
          <p:nvPr/>
        </p:nvSpPr>
        <p:spPr>
          <a:xfrm>
            <a:off x="452020" y="1207363"/>
            <a:ext cx="11373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Def : Complementary Ensemble Empirical Mode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272C331-E5E9-588F-5E0A-56A0E45F29DE}"/>
              </a:ext>
            </a:extLst>
          </p:cNvPr>
          <p:cNvGrpSpPr/>
          <p:nvPr/>
        </p:nvGrpSpPr>
        <p:grpSpPr>
          <a:xfrm>
            <a:off x="1564384" y="1610153"/>
            <a:ext cx="8013250" cy="4394721"/>
            <a:chOff x="275206" y="1553592"/>
            <a:chExt cx="8207971" cy="46430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2E3A86-E32A-77DE-3FC6-9FEC6E37A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414" y="1553592"/>
              <a:ext cx="7551763" cy="46430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D22A66-8AAF-9763-767A-C976534979FC}"/>
                </a:ext>
              </a:extLst>
            </p:cNvPr>
            <p:cNvSpPr txBox="1"/>
            <p:nvPr/>
          </p:nvSpPr>
          <p:spPr>
            <a:xfrm>
              <a:off x="363987" y="1846554"/>
              <a:ext cx="852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Raw data</a:t>
              </a:r>
              <a:endPara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76458A-2D48-DBB0-50EA-D0C0EF9916DF}"/>
                </a:ext>
              </a:extLst>
            </p:cNvPr>
            <p:cNvSpPr txBox="1"/>
            <p:nvPr/>
          </p:nvSpPr>
          <p:spPr>
            <a:xfrm>
              <a:off x="284085" y="2192783"/>
              <a:ext cx="852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IMF 1</a:t>
              </a:r>
              <a:endPara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63B513-A90F-8CE5-EBF5-77EEB21B38C3}"/>
                </a:ext>
              </a:extLst>
            </p:cNvPr>
            <p:cNvSpPr txBox="1"/>
            <p:nvPr/>
          </p:nvSpPr>
          <p:spPr>
            <a:xfrm>
              <a:off x="581115" y="3404586"/>
              <a:ext cx="3277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.</a:t>
              </a:r>
            </a:p>
            <a:p>
              <a:r>
                <a:rPr lang="en-US" altLang="ko-KR" dirty="0"/>
                <a:t>.</a:t>
              </a:r>
            </a:p>
            <a:p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C5D25A-1896-2986-84AB-7A6B4CEA99DE}"/>
                </a:ext>
              </a:extLst>
            </p:cNvPr>
            <p:cNvSpPr txBox="1"/>
            <p:nvPr/>
          </p:nvSpPr>
          <p:spPr>
            <a:xfrm>
              <a:off x="275206" y="2539012"/>
              <a:ext cx="852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IMF 2</a:t>
              </a:r>
              <a:endPara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5C77F8-16E8-B276-E403-803E0BACAA13}"/>
                </a:ext>
              </a:extLst>
            </p:cNvPr>
            <p:cNvSpPr txBox="1"/>
            <p:nvPr/>
          </p:nvSpPr>
          <p:spPr>
            <a:xfrm>
              <a:off x="284085" y="5304408"/>
              <a:ext cx="852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IMF 10</a:t>
              </a:r>
              <a:endPara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484E84-7E19-C3E3-4E22-963E8AF15E1B}"/>
                </a:ext>
              </a:extLst>
            </p:cNvPr>
            <p:cNvSpPr txBox="1"/>
            <p:nvPr/>
          </p:nvSpPr>
          <p:spPr>
            <a:xfrm>
              <a:off x="284085" y="5692805"/>
              <a:ext cx="852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Residual</a:t>
              </a:r>
              <a:endPara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DA45FA-38AE-E63E-EFBF-27E25C715BCA}"/>
              </a:ext>
            </a:extLst>
          </p:cNvPr>
          <p:cNvSpPr txBox="1"/>
          <p:nvPr/>
        </p:nvSpPr>
        <p:spPr>
          <a:xfrm>
            <a:off x="1651059" y="6020211"/>
            <a:ext cx="79265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EMD result of C1_300 : X axis force ]</a:t>
            </a:r>
            <a:endParaRPr lang="ko-KR" altLang="en-US" sz="13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56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5E7F1-06E8-9F48-EDB1-9DD1C6D8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4C9D1B-6F18-27E1-1136-26D896CD5C7F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Preprocessing : EMD method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A15B77-0614-B9C9-9DE7-1905CDD7D334}"/>
              </a:ext>
            </a:extLst>
          </p:cNvPr>
          <p:cNvGrpSpPr/>
          <p:nvPr/>
        </p:nvGrpSpPr>
        <p:grpSpPr>
          <a:xfrm>
            <a:off x="4580961" y="1306368"/>
            <a:ext cx="7438213" cy="4243149"/>
            <a:chOff x="2000031" y="1016391"/>
            <a:chExt cx="7438213" cy="42431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5C4D3E-5B1E-4880-A091-833618B53FDF}"/>
                    </a:ext>
                  </a:extLst>
                </p:cNvPr>
                <p:cNvSpPr txBox="1"/>
                <p:nvPr/>
              </p:nvSpPr>
              <p:spPr>
                <a:xfrm>
                  <a:off x="2000031" y="1016391"/>
                  <a:ext cx="7438213" cy="42431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250000"/>
                    </a:lnSpc>
                    <a:buFont typeface="+mj-lt"/>
                    <a:buAutoNum type="arabicParenR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Residual</m:t>
                      </m:r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(1)=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mean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spline</m:t>
                          </m:r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500" b="0" i="0" smtClean="0">
                                      <a:latin typeface="Cambria Math" panose="02040503050406030204" pitchFamily="18" charset="0"/>
                                    </a:rPr>
                                    <m:t>IDX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5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spline</m:t>
                          </m:r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500" i="0" smtClean="0">
                                      <a:latin typeface="Cambria Math" panose="02040503050406030204" pitchFamily="18" charset="0"/>
                                    </a:rPr>
                                    <m:t>IDX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5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  : 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IMF</m:t>
                      </m:r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a14:m>
                  <a:endParaRPr lang="en-US" altLang="ko-KR" sz="1500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  <a:p>
                  <a:pPr marL="342900" indent="-342900">
                    <a:lnSpc>
                      <a:spcPct val="250000"/>
                    </a:lnSpc>
                    <a:buFont typeface="+mj-lt"/>
                    <a:buAutoNum type="arabicParenR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Residual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Residual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mean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spline</m:t>
                          </m:r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500" b="0" i="0" smtClean="0">
                                      <a:latin typeface="Cambria Math" panose="02040503050406030204" pitchFamily="18" charset="0"/>
                                    </a:rPr>
                                    <m:t>IDX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5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spline</m:t>
                          </m:r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500" i="0" smtClean="0">
                                      <a:latin typeface="Cambria Math" panose="02040503050406030204" pitchFamily="18" charset="0"/>
                                    </a:rPr>
                                    <m:t>IDX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5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  : 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IMF</m:t>
                      </m:r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a14:m>
                  <a:endParaRPr lang="en-US" altLang="ko-KR" sz="1500" b="0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  <a:p>
                  <a:pPr marL="342900" indent="-342900">
                    <a:lnSpc>
                      <a:spcPct val="250000"/>
                    </a:lnSpc>
                    <a:buFont typeface="+mj-lt"/>
                    <a:buAutoNum type="arabicParenR"/>
                  </a:pPr>
                  <a:r>
                    <a:rPr lang="en-US" altLang="ko-KR" sz="1500" b="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…</a:t>
                  </a:r>
                </a:p>
                <a:p>
                  <a:pPr marL="342900" indent="-342900">
                    <a:lnSpc>
                      <a:spcPct val="250000"/>
                    </a:lnSpc>
                    <a:buFont typeface="+mj-lt"/>
                    <a:buAutoNum type="arabicParenR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Residual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Residual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mean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spline</m:t>
                          </m:r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500" b="0" i="0" smtClean="0">
                                      <a:latin typeface="Cambria Math" panose="02040503050406030204" pitchFamily="18" charset="0"/>
                                    </a:rPr>
                                    <m:t>IDX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5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spline</m:t>
                          </m:r>
                          <m:d>
                            <m:dPr>
                              <m:ctrlP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500" i="0" smtClean="0">
                                      <a:latin typeface="Cambria Math" panose="02040503050406030204" pitchFamily="18" charset="0"/>
                                    </a:rPr>
                                    <m:t>IDX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5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  : 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IMF</m:t>
                      </m:r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a14:m>
                  <a:endParaRPr lang="en-US" altLang="ko-KR" sz="1500" b="0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r>
                    <a:rPr lang="en-US" altLang="ko-KR" sz="1500" b="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	Selected IMF : IMF1, IMF2, … , IMF10</a:t>
                  </a:r>
                </a:p>
                <a:p>
                  <a:pPr>
                    <a:lnSpc>
                      <a:spcPct val="250000"/>
                    </a:lnSpc>
                  </a:pPr>
                  <a:endParaRPr lang="en-US" altLang="ko-KR" sz="1500" b="0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r>
                    <a:rPr lang="en-US" altLang="ko-KR" sz="15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	Preprocessed signal = </a:t>
                  </a:r>
                  <a:r>
                    <a:rPr lang="en-US" altLang="ko-KR" sz="1500" b="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IMF1 + IMF2 + … + IMF10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5C4D3E-5B1E-4880-A091-833618B53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031" y="1016391"/>
                  <a:ext cx="7438213" cy="4243149"/>
                </a:xfrm>
                <a:prstGeom prst="rect">
                  <a:avLst/>
                </a:prstGeom>
                <a:blipFill>
                  <a:blip r:embed="rId3"/>
                  <a:stretch>
                    <a:fillRect l="-246" b="-7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3B620F36-4E3B-A4B8-D04F-CF584DE0D711}"/>
                </a:ext>
              </a:extLst>
            </p:cNvPr>
            <p:cNvSpPr/>
            <p:nvPr/>
          </p:nvSpPr>
          <p:spPr>
            <a:xfrm>
              <a:off x="4566782" y="4191724"/>
              <a:ext cx="403157" cy="561639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3FEE97A-5CFC-D3B5-6E98-61DBE124F3F1}"/>
              </a:ext>
            </a:extLst>
          </p:cNvPr>
          <p:cNvCxnSpPr>
            <a:cxnSpLocks/>
          </p:cNvCxnSpPr>
          <p:nvPr/>
        </p:nvCxnSpPr>
        <p:spPr>
          <a:xfrm>
            <a:off x="4333188" y="1306368"/>
            <a:ext cx="0" cy="486583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1419CF-602F-191A-FD63-2E0360AB7AF1}"/>
              </a:ext>
            </a:extLst>
          </p:cNvPr>
          <p:cNvSpPr txBox="1"/>
          <p:nvPr/>
        </p:nvSpPr>
        <p:spPr>
          <a:xfrm>
            <a:off x="452020" y="5879812"/>
            <a:ext cx="36333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FFT result : C1_300 data ]</a:t>
            </a:r>
            <a:endParaRPr lang="ko-KR" altLang="en-US" sz="13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9CF258-2B25-DFFD-63FC-079C16BC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19" y="1097927"/>
            <a:ext cx="3633397" cy="23310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959807-7700-3494-6EB0-D4C449382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6" y="3501272"/>
            <a:ext cx="3560557" cy="229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7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2E5F4-668B-F971-BE84-1634E0D3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192" y="6431116"/>
            <a:ext cx="2743200" cy="365125"/>
          </a:xfrm>
        </p:spPr>
        <p:txBody>
          <a:bodyPr/>
          <a:lstStyle/>
          <a:p>
            <a:fld id="{AE31E8F2-D7DA-47AE-9DAA-01B65DE2203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32CD644-707C-E57B-2068-80DB3DEBC745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Preprocessing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BE2922-5F97-E0A2-A5DF-9E1DA86E6E26}"/>
              </a:ext>
            </a:extLst>
          </p:cNvPr>
          <p:cNvCxnSpPr>
            <a:cxnSpLocks/>
          </p:cNvCxnSpPr>
          <p:nvPr/>
        </p:nvCxnSpPr>
        <p:spPr>
          <a:xfrm>
            <a:off x="5345073" y="1214196"/>
            <a:ext cx="0" cy="486583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DA9517-9420-52D7-4D95-E71B3EC9FB8A}"/>
              </a:ext>
            </a:extLst>
          </p:cNvPr>
          <p:cNvGrpSpPr/>
          <p:nvPr/>
        </p:nvGrpSpPr>
        <p:grpSpPr>
          <a:xfrm>
            <a:off x="496895" y="1861896"/>
            <a:ext cx="4732330" cy="4422285"/>
            <a:chOff x="496890" y="1233246"/>
            <a:chExt cx="4920667" cy="442228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7FE654-287F-609B-D670-7B30BF51B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4" y="1233246"/>
              <a:ext cx="4920663" cy="40155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F93416-431F-65FB-AA20-808CB1C35215}"/>
                </a:ext>
              </a:extLst>
            </p:cNvPr>
            <p:cNvSpPr txBox="1"/>
            <p:nvPr/>
          </p:nvSpPr>
          <p:spPr>
            <a:xfrm>
              <a:off x="496890" y="5332366"/>
              <a:ext cx="49206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Result of EMD preprocessing ]</a:t>
              </a:r>
              <a:endParaRPr lang="ko-KR" altLang="en-US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748545-C47A-E8B1-B4F6-21A1FA49501C}"/>
                  </a:ext>
                </a:extLst>
              </p:cNvPr>
              <p:cNvSpPr txBox="1"/>
              <p:nvPr/>
            </p:nvSpPr>
            <p:spPr>
              <a:xfrm>
                <a:off x="5508547" y="974332"/>
                <a:ext cx="11373036" cy="1448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Smoothing process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Moving average filter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[7 0] : window size 7 &amp;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𝑚𝑒𝑎𝑛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현대하모니 L" panose="02020603020101020101" pitchFamily="18" charset="-127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𝑠𝑢𝑚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𝑛</m:t>
                                    </m:r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−6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𝑛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−5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,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𝑛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−4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,   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𝑛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−3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,   </m:t>
                        </m:r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𝑛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−2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,   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𝑛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,   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)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748545-C47A-E8B1-B4F6-21A1FA495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47" y="974332"/>
                <a:ext cx="11373036" cy="1448473"/>
              </a:xfrm>
              <a:prstGeom prst="rect">
                <a:avLst/>
              </a:prstGeom>
              <a:blipFill>
                <a:blip r:embed="rId4"/>
                <a:stretch>
                  <a:fillRect l="-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3B30D8-8F78-5D10-F2E9-04A5FC83CD1F}"/>
              </a:ext>
            </a:extLst>
          </p:cNvPr>
          <p:cNvGrpSpPr/>
          <p:nvPr/>
        </p:nvGrpSpPr>
        <p:grpSpPr>
          <a:xfrm>
            <a:off x="6399253" y="2547563"/>
            <a:ext cx="4497317" cy="3736618"/>
            <a:chOff x="6656457" y="2547563"/>
            <a:chExt cx="4287769" cy="373661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61D25BB-1A52-E8E7-AA0E-60CCD2003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6458" y="2547563"/>
              <a:ext cx="4287768" cy="333816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D16750-D2FE-A1C9-6406-FDB9965A82C6}"/>
                </a:ext>
              </a:extLst>
            </p:cNvPr>
            <p:cNvSpPr txBox="1"/>
            <p:nvPr/>
          </p:nvSpPr>
          <p:spPr>
            <a:xfrm>
              <a:off x="6656457" y="5961016"/>
              <a:ext cx="42877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 Result of smoothing preprocessing ]</a:t>
              </a:r>
              <a:endParaRPr lang="ko-KR" altLang="en-US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50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953579-852C-AF03-99F3-65821988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10CF534-192D-998B-BF5D-F349F9C82C19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extraction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09545E-8C45-E4A8-6636-9EA597C4C207}"/>
              </a:ext>
            </a:extLst>
          </p:cNvPr>
          <p:cNvGrpSpPr/>
          <p:nvPr/>
        </p:nvGrpSpPr>
        <p:grpSpPr>
          <a:xfrm>
            <a:off x="342913" y="1115132"/>
            <a:ext cx="6013428" cy="5145982"/>
            <a:chOff x="6024924" y="1143854"/>
            <a:chExt cx="6013428" cy="514598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908F0A4-F14F-295F-0BEA-9FE7236F9ABB}"/>
                </a:ext>
              </a:extLst>
            </p:cNvPr>
            <p:cNvGrpSpPr/>
            <p:nvPr/>
          </p:nvGrpSpPr>
          <p:grpSpPr>
            <a:xfrm>
              <a:off x="6134031" y="1143854"/>
              <a:ext cx="5904321" cy="5145982"/>
              <a:chOff x="6134031" y="1143854"/>
              <a:chExt cx="5904321" cy="51459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84D2B8B-79AB-728C-5096-78F396168A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34031" y="1143854"/>
                    <a:ext cx="5904321" cy="16897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lnSpc>
                        <a:spcPct val="150000"/>
                      </a:lnSpc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10 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%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현대하모니 L" panose="02020603020101020101" pitchFamily="18" charset="-127"/>
                          </a:rPr>
                          <m:t> ~ 90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현대하모니 L" panose="02020603020101020101" pitchFamily="18" charset="-127"/>
                              </a:rPr>
                              <m:t>%</m:t>
                            </m:r>
                          </m:e>
                        </m:d>
                      </m:oMath>
                    </a14:m>
                    <a:r>
                      <a: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 data was used</a:t>
                    </a:r>
                  </a:p>
                  <a:p>
                    <a:pPr marL="285750" indent="-285750">
                      <a:lnSpc>
                        <a:spcPct val="150000"/>
                      </a:lnSpc>
                      <a:buFont typeface="Arial" panose="020B0604020202020204" pitchFamily="34" charset="0"/>
                      <a:buChar char="•"/>
                    </a:pPr>
                    <a:r>
                      <a: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Features of signal in that range will be extracted</a:t>
                    </a:r>
                  </a:p>
                  <a:p>
                    <a:pPr marL="285750" indent="-285750">
                      <a:lnSpc>
                        <a:spcPct val="150000"/>
                      </a:lnSpc>
                      <a:buFont typeface="Arial" panose="020B0604020202020204" pitchFamily="34" charset="0"/>
                      <a:buChar char="•"/>
                    </a:pPr>
                    <a:endParaRPr lang="en-US" altLang="ko-KR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endParaRPr>
                  </a:p>
                  <a:p>
                    <a:pPr marL="285750" indent="-285750">
                      <a:lnSpc>
                        <a:spcPct val="150000"/>
                      </a:lnSpc>
                      <a:buFont typeface="Arial" panose="020B0604020202020204" pitchFamily="34" charset="0"/>
                      <a:buChar char="•"/>
                    </a:pPr>
                    <a:endParaRPr lang="en-US" altLang="ko-KR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84D2B8B-79AB-728C-5096-78F396168A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34031" y="1143854"/>
                    <a:ext cx="5904321" cy="16897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1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화살표: 아래쪽 9">
                <a:extLst>
                  <a:ext uri="{FF2B5EF4-FFF2-40B4-BE49-F238E27FC236}">
                    <a16:creationId xmlns:a16="http://schemas.microsoft.com/office/drawing/2014/main" id="{8FF83D2C-D49C-1FDA-A631-857E487C19F8}"/>
                  </a:ext>
                </a:extLst>
              </p:cNvPr>
              <p:cNvSpPr/>
              <p:nvPr/>
            </p:nvSpPr>
            <p:spPr>
              <a:xfrm>
                <a:off x="8499973" y="2940784"/>
                <a:ext cx="365712" cy="288262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96AC5D-0305-AF9A-5AD9-8448BFEFBC23}"/>
                  </a:ext>
                </a:extLst>
              </p:cNvPr>
              <p:cNvSpPr txBox="1"/>
              <p:nvPr/>
            </p:nvSpPr>
            <p:spPr>
              <a:xfrm>
                <a:off x="7267973" y="5997448"/>
                <a:ext cx="264725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[ Size of feature table ]</a:t>
                </a:r>
                <a:endParaRPr lang="ko-KR" altLang="en-US" sz="13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45422BD-F51A-F80E-FF82-4C990FB01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7970" y="3348190"/>
                <a:ext cx="2647256" cy="2605183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F86C40C-B26B-2329-CCD9-36A518E45181}"/>
                </a:ext>
              </a:extLst>
            </p:cNvPr>
            <p:cNvGrpSpPr/>
            <p:nvPr/>
          </p:nvGrpSpPr>
          <p:grpSpPr>
            <a:xfrm>
              <a:off x="6024924" y="2073002"/>
              <a:ext cx="5449159" cy="766289"/>
              <a:chOff x="241242" y="1717337"/>
              <a:chExt cx="7372609" cy="36512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F8DC23D-420B-10AF-BE06-4A2CECAA12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431" b="79261"/>
              <a:stretch/>
            </p:blipFill>
            <p:spPr>
              <a:xfrm>
                <a:off x="241242" y="1717337"/>
                <a:ext cx="7372609" cy="36512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ABE2A2-5606-FDB2-237E-522CFFF12538}"/>
                  </a:ext>
                </a:extLst>
              </p:cNvPr>
              <p:cNvSpPr txBox="1"/>
              <p:nvPr/>
            </p:nvSpPr>
            <p:spPr>
              <a:xfrm>
                <a:off x="806306" y="1765697"/>
                <a:ext cx="6429325" cy="2774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7C9239-9240-1C0D-0613-6B9BF9EDDA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4695825" y="3319468"/>
            <a:ext cx="6800849" cy="2605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BB281-53EA-9BE1-7F71-DF61445A02E7}"/>
              </a:ext>
            </a:extLst>
          </p:cNvPr>
          <p:cNvSpPr txBox="1"/>
          <p:nvPr/>
        </p:nvSpPr>
        <p:spPr>
          <a:xfrm>
            <a:off x="4695825" y="5968726"/>
            <a:ext cx="68008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 Example of extracted feature table : C1 ]</a:t>
            </a:r>
            <a:endParaRPr lang="ko-KR" altLang="en-US" sz="13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61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68473-1BD1-4DCC-C1E2-9770F103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E8F2-D7DA-47AE-9DAA-01B65DE2203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48C2A6-443D-1195-0758-20A99A7FA1D0}"/>
              </a:ext>
            </a:extLst>
          </p:cNvPr>
          <p:cNvSpPr txBox="1">
            <a:spLocks/>
          </p:cNvSpPr>
          <p:nvPr/>
        </p:nvSpPr>
        <p:spPr>
          <a:xfrm>
            <a:off x="452020" y="244321"/>
            <a:ext cx="10922983" cy="756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altLang="ko-KR" sz="35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Feature reduction : 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DA4FB-B187-499B-667F-D5D78CF3471E}"/>
              </a:ext>
            </a:extLst>
          </p:cNvPr>
          <p:cNvSpPr txBox="1"/>
          <p:nvPr/>
        </p:nvSpPr>
        <p:spPr>
          <a:xfrm>
            <a:off x="452020" y="1126949"/>
            <a:ext cx="11373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Select ‘PCA 1’ as health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B3490-F736-BC8F-77D3-11679C8C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2" y="1613138"/>
            <a:ext cx="5107849" cy="4009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E0E108-45E5-CD7F-F2E8-7C343E15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546" y="1721178"/>
            <a:ext cx="5331962" cy="40098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0F5BC6-38BA-7DAB-1244-3C34C5D6F33C}"/>
              </a:ext>
            </a:extLst>
          </p:cNvPr>
          <p:cNvSpPr/>
          <p:nvPr/>
        </p:nvSpPr>
        <p:spPr>
          <a:xfrm>
            <a:off x="6134100" y="1730704"/>
            <a:ext cx="581025" cy="36128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74542-4839-E0D6-CABD-1B48268754F3}"/>
              </a:ext>
            </a:extLst>
          </p:cNvPr>
          <p:cNvSpPr txBox="1"/>
          <p:nvPr/>
        </p:nvSpPr>
        <p:spPr>
          <a:xfrm>
            <a:off x="452020" y="5839090"/>
            <a:ext cx="5499526" cy="3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 Evaluation of correlation ]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4B1C1-D204-EA9C-D139-904656D1FC23}"/>
              </a:ext>
            </a:extLst>
          </p:cNvPr>
          <p:cNvSpPr txBox="1"/>
          <p:nvPr/>
        </p:nvSpPr>
        <p:spPr>
          <a:xfrm>
            <a:off x="5634111" y="5779751"/>
            <a:ext cx="5649396" cy="3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[ Monotonicity plot 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230448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현대하모니 M" panose="02020603020101020101" pitchFamily="18" charset="-127"/>
            <a:ea typeface="현대하모니 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04c35c8-cd0f-480f-8faf-ffdc07f61882" xsi:nil="true"/>
    <lcf76f155ced4ddcb4097134ff3c332f xmlns="c39ceb0c-52fd-4554-8d57-78f246d84e7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538BB8941200D4E902B4D828790891B" ma:contentTypeVersion="12" ma:contentTypeDescription="새 문서를 만듭니다." ma:contentTypeScope="" ma:versionID="fa71613df8adc5f8996c2ed20275be40">
  <xsd:schema xmlns:xsd="http://www.w3.org/2001/XMLSchema" xmlns:xs="http://www.w3.org/2001/XMLSchema" xmlns:p="http://schemas.microsoft.com/office/2006/metadata/properties" xmlns:ns2="c39ceb0c-52fd-4554-8d57-78f246d84e7d" xmlns:ns3="d04c35c8-cd0f-480f-8faf-ffdc07f61882" targetNamespace="http://schemas.microsoft.com/office/2006/metadata/properties" ma:root="true" ma:fieldsID="f446d0bea7f12681862951b0079964e0" ns2:_="" ns3:_="">
    <xsd:import namespace="c39ceb0c-52fd-4554-8d57-78f246d84e7d"/>
    <xsd:import namespace="d04c35c8-cd0f-480f-8faf-ffdc07f61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ceb0c-52fd-4554-8d57-78f246d84e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ac8a2166-609b-46cc-bb79-1f8badf8bf2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4c35c8-cd0f-480f-8faf-ffdc07f6188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2c46cad-c814-4e3a-bb0c-bf80d9070fb2}" ma:internalName="TaxCatchAll" ma:showField="CatchAllData" ma:web="d04c35c8-cd0f-480f-8faf-ffdc07f61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2BCAD5-A3AA-4D3C-A2F6-2207002CE1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8DC52-DB3F-49C9-A1D2-10402BF926D1}">
  <ds:schemaRefs>
    <ds:schemaRef ds:uri="c39ceb0c-52fd-4554-8d57-78f246d84e7d"/>
    <ds:schemaRef ds:uri="d04c35c8-cd0f-480f-8faf-ffdc07f6188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9920B6-E9C1-4DA8-A06D-8E12339B970B}">
  <ds:schemaRefs>
    <ds:schemaRef ds:uri="c39ceb0c-52fd-4554-8d57-78f246d84e7d"/>
    <ds:schemaRef ds:uri="d04c35c8-cd0f-480f-8faf-ffdc07f618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2909</Words>
  <Application>Microsoft Office PowerPoint</Application>
  <PresentationFormat>와이드스크린</PresentationFormat>
  <Paragraphs>361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Calibri</vt:lpstr>
      <vt:lpstr>현대하모니 M</vt:lpstr>
      <vt:lpstr>현대하모니 L</vt:lpstr>
      <vt:lpstr>맑은 고딕</vt:lpstr>
      <vt:lpstr>Wingdings 2</vt:lpstr>
      <vt:lpstr>서울남산체 EB</vt:lpstr>
      <vt:lpstr>서울남산체 B</vt:lpstr>
      <vt:lpstr>Cambria Math</vt:lpstr>
      <vt:lpstr>Arial</vt:lpstr>
      <vt:lpstr>HDOfficeLightV0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이기윤</dc:creator>
  <cp:lastModifiedBy>hanmu0917@naver.com</cp:lastModifiedBy>
  <cp:revision>548</cp:revision>
  <dcterms:created xsi:type="dcterms:W3CDTF">2023-03-31T12:05:11Z</dcterms:created>
  <dcterms:modified xsi:type="dcterms:W3CDTF">2023-05-03T03:42:33Z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0x0101001538BB8941200D4E902B4D828790891B</vt:lpwstr>
  </property>
  <property fmtid="{D5CDD505-2E9C-101B-9397-08002B2CF9AE}" pid="3" name="MediaServiceImageTags">
    <vt:lpwstr/>
  </property>
</Properties>
</file>